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82" r:id="rId2"/>
    <p:sldId id="283" r:id="rId3"/>
    <p:sldId id="284" r:id="rId4"/>
    <p:sldId id="285"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16" r:id="rId21"/>
    <p:sldId id="302" r:id="rId22"/>
    <p:sldId id="272" r:id="rId23"/>
    <p:sldId id="273" r:id="rId24"/>
    <p:sldId id="274" r:id="rId25"/>
    <p:sldId id="275" r:id="rId26"/>
    <p:sldId id="276" r:id="rId27"/>
    <p:sldId id="277" r:id="rId28"/>
    <p:sldId id="278" r:id="rId29"/>
    <p:sldId id="279" r:id="rId30"/>
    <p:sldId id="280" r:id="rId31"/>
    <p:sldId id="256" r:id="rId32"/>
    <p:sldId id="270" r:id="rId33"/>
    <p:sldId id="271" r:id="rId34"/>
    <p:sldId id="317" r:id="rId35"/>
    <p:sldId id="318" r:id="rId36"/>
    <p:sldId id="28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CA9C30-9E57-FB43-9ABA-12630E390BCD}">
          <p14:sldIdLst>
            <p14:sldId id="282"/>
            <p14:sldId id="283"/>
          </p14:sldIdLst>
        </p14:section>
        <p14:section name="Problem" id="{E6557D62-09C8-C643-AFE5-41D7306D0C89}">
          <p14:sldIdLst>
            <p14:sldId id="284"/>
            <p14:sldId id="285"/>
            <p14:sldId id="286"/>
            <p14:sldId id="287"/>
            <p14:sldId id="288"/>
            <p14:sldId id="289"/>
            <p14:sldId id="290"/>
            <p14:sldId id="291"/>
            <p14:sldId id="292"/>
          </p14:sldIdLst>
        </p14:section>
        <p14:section name="GPU: first steps" id="{BE7B8AB6-AFBD-414D-8644-ED9A3CCDB25F}">
          <p14:sldIdLst>
            <p14:sldId id="293"/>
            <p14:sldId id="294"/>
            <p14:sldId id="295"/>
            <p14:sldId id="296"/>
            <p14:sldId id="297"/>
            <p14:sldId id="298"/>
          </p14:sldIdLst>
        </p14:section>
        <p14:section name="GPU: Combinatorial Building" id="{AF34BB78-A96B-854E-A41F-C76752723D29}">
          <p14:sldIdLst>
            <p14:sldId id="299"/>
            <p14:sldId id="300"/>
            <p14:sldId id="316"/>
            <p14:sldId id="302"/>
            <p14:sldId id="272"/>
            <p14:sldId id="273"/>
            <p14:sldId id="274"/>
            <p14:sldId id="275"/>
            <p14:sldId id="276"/>
            <p14:sldId id="277"/>
            <p14:sldId id="278"/>
            <p14:sldId id="279"/>
            <p14:sldId id="280"/>
            <p14:sldId id="256"/>
            <p14:sldId id="270"/>
            <p14:sldId id="271"/>
            <p14:sldId id="317"/>
            <p14:sldId id="318"/>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24"/>
    <p:restoredTop sz="94618"/>
  </p:normalViewPr>
  <p:slideViewPr>
    <p:cSldViewPr snapToGrid="0" snapToObjects="1">
      <p:cViewPr>
        <p:scale>
          <a:sx n="121" d="100"/>
          <a:sy n="121" d="100"/>
        </p:scale>
        <p:origin x="1024" y="1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US" dirty="0"/>
              <a:t>Overall Kernel </a:t>
            </a:r>
            <a:r>
              <a:rPr lang="en-US" dirty="0" smtClean="0"/>
              <a:t>Time (</a:t>
            </a:r>
            <a:r>
              <a:rPr lang="en-US" dirty="0" err="1" smtClean="0"/>
              <a:t>ms</a:t>
            </a:r>
            <a:r>
              <a:rPr lang="en-US" dirty="0" smtClean="0"/>
              <a:t>)</a:t>
            </a:r>
            <a:endParaRPr lang="en-US" dirty="0"/>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Overall Kernel time</c:v>
                </c:pt>
              </c:strCache>
            </c:strRef>
          </c:tx>
          <c:spPr>
            <a:solidFill>
              <a:schemeClr val="accent6">
                <a:lumMod val="60000"/>
                <a:lumOff val="40000"/>
              </a:schemeClr>
            </a:solidFill>
            <a:ln w="9525" cap="flat" cmpd="sng" algn="ctr">
              <a:solidFill>
                <a:schemeClr val="accent6">
                  <a:lumMod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Sheet1!$A$2:$A$5</c:f>
              <c:numCache>
                <c:formatCode>General</c:formatCode>
                <c:ptCount val="4"/>
                <c:pt idx="0">
                  <c:v>1.0</c:v>
                </c:pt>
                <c:pt idx="1">
                  <c:v>2.0</c:v>
                </c:pt>
                <c:pt idx="2">
                  <c:v>3.0</c:v>
                </c:pt>
                <c:pt idx="3">
                  <c:v>4.0</c:v>
                </c:pt>
              </c:numCache>
            </c:numRef>
          </c:cat>
          <c:val>
            <c:numRef>
              <c:f>Sheet1!$B$2:$B$5</c:f>
              <c:numCache>
                <c:formatCode>General</c:formatCode>
                <c:ptCount val="4"/>
                <c:pt idx="0">
                  <c:v>69.95</c:v>
                </c:pt>
                <c:pt idx="1">
                  <c:v>36.457</c:v>
                </c:pt>
                <c:pt idx="2">
                  <c:v>12.268</c:v>
                </c:pt>
                <c:pt idx="3">
                  <c:v>8.5999</c:v>
                </c:pt>
              </c:numCache>
            </c:numRef>
          </c:val>
        </c:ser>
        <c:dLbls>
          <c:dLblPos val="inEnd"/>
          <c:showLegendKey val="0"/>
          <c:showVal val="1"/>
          <c:showCatName val="0"/>
          <c:showSerName val="0"/>
          <c:showPercent val="0"/>
          <c:showBubbleSize val="0"/>
        </c:dLbls>
        <c:gapWidth val="100"/>
        <c:overlap val="-24"/>
        <c:axId val="1379624496"/>
        <c:axId val="1379626816"/>
      </c:barChart>
      <c:catAx>
        <c:axId val="137962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379626816"/>
        <c:crosses val="autoZero"/>
        <c:auto val="1"/>
        <c:lblAlgn val="ctr"/>
        <c:lblOffset val="100"/>
        <c:noMultiLvlLbl val="0"/>
      </c:catAx>
      <c:valAx>
        <c:axId val="13796268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37962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Time</a:t>
            </a:r>
            <a:r>
              <a:rPr lang="en-US" baseline="0" dirty="0" smtClean="0"/>
              <a:t> to fit 10 events @ 200k tracks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5 threads</c:v>
                </c:pt>
              </c:strCache>
            </c:strRef>
          </c:tx>
          <c:spPr>
            <a:ln w="28575" cap="rnd">
              <a:solidFill>
                <a:schemeClr val="accent1"/>
              </a:solidFill>
              <a:round/>
            </a:ln>
            <a:effectLst/>
          </c:spPr>
          <c:marker>
            <c:symbol val="none"/>
          </c:marker>
          <c:cat>
            <c:strRef>
              <c:f>Sheet1!$A$2:$A$8</c:f>
              <c:strCache>
                <c:ptCount val="7"/>
                <c:pt idx="0">
                  <c:v>1000</c:v>
                </c:pt>
                <c:pt idx="1">
                  <c:v>8000</c:v>
                </c:pt>
                <c:pt idx="2">
                  <c:v>10000</c:v>
                </c:pt>
                <c:pt idx="3">
                  <c:v>16000</c:v>
                </c:pt>
                <c:pt idx="4">
                  <c:v>32000</c:v>
                </c:pt>
                <c:pt idx="5">
                  <c:v>100000</c:v>
                </c:pt>
                <c:pt idx="6">
                  <c:v>200000</c:v>
                </c:pt>
              </c:strCache>
            </c:strRef>
          </c:cat>
          <c:val>
            <c:numRef>
              <c:f>Sheet1!$B$2:$B$8</c:f>
              <c:numCache>
                <c:formatCode>General</c:formatCode>
                <c:ptCount val="7"/>
                <c:pt idx="0">
                  <c:v>95.0</c:v>
                </c:pt>
                <c:pt idx="1">
                  <c:v>26.5</c:v>
                </c:pt>
                <c:pt idx="2">
                  <c:v>25.0</c:v>
                </c:pt>
                <c:pt idx="3">
                  <c:v>26.5</c:v>
                </c:pt>
                <c:pt idx="4">
                  <c:v>32.0</c:v>
                </c:pt>
                <c:pt idx="5">
                  <c:v>32.3</c:v>
                </c:pt>
                <c:pt idx="6">
                  <c:v>34.2</c:v>
                </c:pt>
              </c:numCache>
            </c:numRef>
          </c:val>
          <c:smooth val="0"/>
        </c:ser>
        <c:ser>
          <c:idx val="1"/>
          <c:order val="1"/>
          <c:tx>
            <c:strRef>
              <c:f>Sheet1!$C$1</c:f>
              <c:strCache>
                <c:ptCount val="1"/>
                <c:pt idx="0">
                  <c:v>10 threads</c:v>
                </c:pt>
              </c:strCache>
            </c:strRef>
          </c:tx>
          <c:spPr>
            <a:ln w="28575" cap="rnd">
              <a:solidFill>
                <a:schemeClr val="accent2"/>
              </a:solidFill>
              <a:round/>
            </a:ln>
            <a:effectLst/>
          </c:spPr>
          <c:marker>
            <c:symbol val="none"/>
          </c:marker>
          <c:cat>
            <c:strRef>
              <c:f>Sheet1!$A$2:$A$8</c:f>
              <c:strCache>
                <c:ptCount val="7"/>
                <c:pt idx="0">
                  <c:v>1000</c:v>
                </c:pt>
                <c:pt idx="1">
                  <c:v>8000</c:v>
                </c:pt>
                <c:pt idx="2">
                  <c:v>10000</c:v>
                </c:pt>
                <c:pt idx="3">
                  <c:v>16000</c:v>
                </c:pt>
                <c:pt idx="4">
                  <c:v>32000</c:v>
                </c:pt>
                <c:pt idx="5">
                  <c:v>100000</c:v>
                </c:pt>
                <c:pt idx="6">
                  <c:v>200000</c:v>
                </c:pt>
              </c:strCache>
            </c:strRef>
          </c:cat>
          <c:val>
            <c:numRef>
              <c:f>Sheet1!$C$2:$C$8</c:f>
              <c:numCache>
                <c:formatCode>General</c:formatCode>
                <c:ptCount val="7"/>
                <c:pt idx="0">
                  <c:v>116.0</c:v>
                </c:pt>
                <c:pt idx="1">
                  <c:v>35.5</c:v>
                </c:pt>
                <c:pt idx="2">
                  <c:v>28.0</c:v>
                </c:pt>
                <c:pt idx="3">
                  <c:v>33.3</c:v>
                </c:pt>
                <c:pt idx="4">
                  <c:v>26.54</c:v>
                </c:pt>
                <c:pt idx="5">
                  <c:v>33.1</c:v>
                </c:pt>
                <c:pt idx="6">
                  <c:v>29.3</c:v>
                </c:pt>
              </c:numCache>
            </c:numRef>
          </c:val>
          <c:smooth val="0"/>
        </c:ser>
        <c:ser>
          <c:idx val="2"/>
          <c:order val="2"/>
          <c:tx>
            <c:strRef>
              <c:f>Sheet1!$D$1</c:f>
              <c:strCache>
                <c:ptCount val="1"/>
                <c:pt idx="0">
                  <c:v>1 threads</c:v>
                </c:pt>
              </c:strCache>
            </c:strRef>
          </c:tx>
          <c:spPr>
            <a:ln w="28575" cap="rnd">
              <a:solidFill>
                <a:schemeClr val="accent3"/>
              </a:solidFill>
              <a:round/>
            </a:ln>
            <a:effectLst/>
          </c:spPr>
          <c:marker>
            <c:symbol val="none"/>
          </c:marker>
          <c:cat>
            <c:strRef>
              <c:f>Sheet1!$A$2:$A$8</c:f>
              <c:strCache>
                <c:ptCount val="7"/>
                <c:pt idx="0">
                  <c:v>1000</c:v>
                </c:pt>
                <c:pt idx="1">
                  <c:v>8000</c:v>
                </c:pt>
                <c:pt idx="2">
                  <c:v>10000</c:v>
                </c:pt>
                <c:pt idx="3">
                  <c:v>16000</c:v>
                </c:pt>
                <c:pt idx="4">
                  <c:v>32000</c:v>
                </c:pt>
                <c:pt idx="5">
                  <c:v>100000</c:v>
                </c:pt>
                <c:pt idx="6">
                  <c:v>200000</c:v>
                </c:pt>
              </c:strCache>
            </c:strRef>
          </c:cat>
          <c:val>
            <c:numRef>
              <c:f>Sheet1!$D$2:$D$8</c:f>
              <c:numCache>
                <c:formatCode>General</c:formatCode>
                <c:ptCount val="7"/>
                <c:pt idx="0">
                  <c:v>177.0</c:v>
                </c:pt>
                <c:pt idx="1">
                  <c:v>76.6</c:v>
                </c:pt>
                <c:pt idx="2">
                  <c:v>55.0</c:v>
                </c:pt>
                <c:pt idx="3">
                  <c:v>75.0</c:v>
                </c:pt>
                <c:pt idx="4">
                  <c:v>53.0</c:v>
                </c:pt>
                <c:pt idx="5">
                  <c:v>76.5</c:v>
                </c:pt>
                <c:pt idx="6">
                  <c:v>120.0</c:v>
                </c:pt>
              </c:numCache>
            </c:numRef>
          </c:val>
          <c:smooth val="0"/>
        </c:ser>
        <c:dLbls>
          <c:showLegendKey val="0"/>
          <c:showVal val="0"/>
          <c:showCatName val="0"/>
          <c:showSerName val="0"/>
          <c:showPercent val="0"/>
          <c:showBubbleSize val="0"/>
        </c:dLbls>
        <c:smooth val="0"/>
        <c:axId val="1379677824"/>
        <c:axId val="1379681856"/>
      </c:lineChart>
      <c:catAx>
        <c:axId val="137967782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err="1" smtClean="0"/>
                  <a:t>Matriplex</a:t>
                </a:r>
                <a:r>
                  <a:rPr lang="en-US" dirty="0" smtClean="0"/>
                  <a:t> Size</a:t>
                </a:r>
                <a:endParaRPr lang="en-US"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79681856"/>
        <c:crosses val="autoZero"/>
        <c:auto val="1"/>
        <c:lblAlgn val="ctr"/>
        <c:lblOffset val="100"/>
        <c:noMultiLvlLbl val="1"/>
      </c:catAx>
      <c:valAx>
        <c:axId val="1379681856"/>
        <c:scaling>
          <c:orientation val="minMax"/>
          <c:max val="18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Time</a:t>
                </a:r>
                <a:r>
                  <a:rPr lang="en-US" baseline="0" dirty="0" smtClean="0"/>
                  <a:t> (</a:t>
                </a:r>
                <a:r>
                  <a:rPr lang="en-US" baseline="0" dirty="0" err="1" smtClean="0"/>
                  <a:t>ms</a:t>
                </a:r>
                <a:r>
                  <a:rPr lang="en-US" baseline="0" dirty="0" smtClean="0"/>
                  <a:t>)</a:t>
                </a:r>
                <a:endParaRPr lang="en-US" dirty="0"/>
              </a:p>
            </c:rich>
          </c:tx>
          <c:layout>
            <c:manualLayout>
              <c:xMode val="edge"/>
              <c:yMode val="edge"/>
              <c:x val="0.0273971284291422"/>
              <c:y val="0.4388783262442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79677824"/>
        <c:crosses val="autoZero"/>
        <c:crossBetween val="midCat"/>
        <c:majorUnit val="18.0"/>
        <c:minorUnit val="9.0"/>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1"/>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Number of Eta bins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622537362499748"/>
          <c:y val="0.196844709233279"/>
          <c:w val="0.907610410355118"/>
          <c:h val="0.59512091349539"/>
        </c:manualLayout>
      </c:layout>
      <c:barChart>
        <c:barDir val="col"/>
        <c:grouping val="clustered"/>
        <c:varyColors val="0"/>
        <c:ser>
          <c:idx val="0"/>
          <c:order val="0"/>
          <c:tx>
            <c:strRef>
              <c:f>Sheet1!$B$1</c:f>
              <c:strCache>
                <c:ptCount val="1"/>
                <c:pt idx="0">
                  <c:v>K20</c:v>
                </c:pt>
              </c:strCache>
            </c:strRef>
          </c:tx>
          <c:spPr>
            <a:solidFill>
              <a:schemeClr val="accent1"/>
            </a:solidFill>
            <a:ln>
              <a:noFill/>
            </a:ln>
            <a:effectLst/>
          </c:spPr>
          <c:invertIfNegative val="0"/>
          <c:cat>
            <c:numRef>
              <c:f>Sheet1!$A$2:$A$7</c:f>
              <c:numCache>
                <c:formatCode>General</c:formatCode>
                <c:ptCount val="6"/>
                <c:pt idx="0">
                  <c:v>21.0</c:v>
                </c:pt>
                <c:pt idx="1">
                  <c:v>17.0</c:v>
                </c:pt>
                <c:pt idx="2">
                  <c:v>13.0</c:v>
                </c:pt>
                <c:pt idx="3">
                  <c:v>9.0</c:v>
                </c:pt>
                <c:pt idx="4">
                  <c:v>5.0</c:v>
                </c:pt>
                <c:pt idx="5">
                  <c:v>1.0</c:v>
                </c:pt>
              </c:numCache>
            </c:numRef>
          </c:cat>
          <c:val>
            <c:numRef>
              <c:f>Sheet1!$B$2:$B$7</c:f>
              <c:numCache>
                <c:formatCode>General</c:formatCode>
                <c:ptCount val="6"/>
                <c:pt idx="0">
                  <c:v>0.46425</c:v>
                </c:pt>
                <c:pt idx="1">
                  <c:v>0.38305</c:v>
                </c:pt>
                <c:pt idx="2">
                  <c:v>0.3003</c:v>
                </c:pt>
                <c:pt idx="3">
                  <c:v>0.21918</c:v>
                </c:pt>
                <c:pt idx="4">
                  <c:v>0.20232</c:v>
                </c:pt>
                <c:pt idx="5">
                  <c:v>0.16824</c:v>
                </c:pt>
              </c:numCache>
            </c:numRef>
          </c:val>
        </c:ser>
        <c:ser>
          <c:idx val="1"/>
          <c:order val="1"/>
          <c:tx>
            <c:strRef>
              <c:f>Sheet1!$C$1</c:f>
              <c:strCache>
                <c:ptCount val="1"/>
                <c:pt idx="0">
                  <c:v>P100</c:v>
                </c:pt>
              </c:strCache>
            </c:strRef>
          </c:tx>
          <c:spPr>
            <a:solidFill>
              <a:schemeClr val="accent2"/>
            </a:solidFill>
            <a:ln>
              <a:noFill/>
            </a:ln>
            <a:effectLst/>
          </c:spPr>
          <c:invertIfNegative val="0"/>
          <c:cat>
            <c:numRef>
              <c:f>Sheet1!$A$2:$A$7</c:f>
              <c:numCache>
                <c:formatCode>General</c:formatCode>
                <c:ptCount val="6"/>
                <c:pt idx="0">
                  <c:v>21.0</c:v>
                </c:pt>
                <c:pt idx="1">
                  <c:v>17.0</c:v>
                </c:pt>
                <c:pt idx="2">
                  <c:v>13.0</c:v>
                </c:pt>
                <c:pt idx="3">
                  <c:v>9.0</c:v>
                </c:pt>
                <c:pt idx="4">
                  <c:v>5.0</c:v>
                </c:pt>
                <c:pt idx="5">
                  <c:v>1.0</c:v>
                </c:pt>
              </c:numCache>
            </c:numRef>
          </c:cat>
          <c:val>
            <c:numRef>
              <c:f>Sheet1!$C$2:$C$7</c:f>
              <c:numCache>
                <c:formatCode>General</c:formatCode>
                <c:ptCount val="6"/>
                <c:pt idx="0">
                  <c:v>0.25782</c:v>
                </c:pt>
                <c:pt idx="1">
                  <c:v>0.20195</c:v>
                </c:pt>
                <c:pt idx="2">
                  <c:v>0.1653</c:v>
                </c:pt>
                <c:pt idx="3">
                  <c:v>0.11043</c:v>
                </c:pt>
                <c:pt idx="4">
                  <c:v>0.06739</c:v>
                </c:pt>
                <c:pt idx="5">
                  <c:v>0.04368</c:v>
                </c:pt>
              </c:numCache>
            </c:numRef>
          </c:val>
        </c:ser>
        <c:dLbls>
          <c:showLegendKey val="0"/>
          <c:showVal val="0"/>
          <c:showCatName val="0"/>
          <c:showSerName val="0"/>
          <c:showPercent val="0"/>
          <c:showBubbleSize val="0"/>
        </c:dLbls>
        <c:gapWidth val="219"/>
        <c:overlap val="-27"/>
        <c:axId val="1379927264"/>
        <c:axId val="1379929040"/>
      </c:barChart>
      <c:catAx>
        <c:axId val="13799272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79929040"/>
        <c:crosses val="autoZero"/>
        <c:auto val="1"/>
        <c:lblAlgn val="ctr"/>
        <c:lblOffset val="100"/>
        <c:noMultiLvlLbl val="0"/>
      </c:catAx>
      <c:valAx>
        <c:axId val="1379929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799272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Matriplex Size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352176409224056"/>
          <c:y val="0.138591853815999"/>
          <c:w val="0.948648322465742"/>
          <c:h val="0.703105343689688"/>
        </c:manualLayout>
      </c:layout>
      <c:barChart>
        <c:barDir val="col"/>
        <c:grouping val="clustered"/>
        <c:varyColors val="0"/>
        <c:ser>
          <c:idx val="0"/>
          <c:order val="0"/>
          <c:tx>
            <c:strRef>
              <c:f>Sheet1!$B$1</c:f>
              <c:strCache>
                <c:ptCount val="1"/>
                <c:pt idx="0">
                  <c:v>K20</c:v>
                </c:pt>
              </c:strCache>
            </c:strRef>
          </c:tx>
          <c:spPr>
            <a:solidFill>
              <a:schemeClr val="accent1"/>
            </a:solidFill>
            <a:ln>
              <a:noFill/>
            </a:ln>
            <a:effectLst/>
          </c:spPr>
          <c:invertIfNegative val="0"/>
          <c:cat>
            <c:numRef>
              <c:f>Sheet1!$A$2:$A$15</c:f>
              <c:numCache>
                <c:formatCode>General</c:formatCode>
                <c:ptCount val="14"/>
                <c:pt idx="0" formatCode="0.00E+00">
                  <c:v>8.0</c:v>
                </c:pt>
                <c:pt idx="1">
                  <c:v>16.0</c:v>
                </c:pt>
                <c:pt idx="2">
                  <c:v>32.0</c:v>
                </c:pt>
                <c:pt idx="3">
                  <c:v>64.0</c:v>
                </c:pt>
                <c:pt idx="4">
                  <c:v>128.0</c:v>
                </c:pt>
                <c:pt idx="5">
                  <c:v>256.0</c:v>
                </c:pt>
                <c:pt idx="6">
                  <c:v>512.0</c:v>
                </c:pt>
                <c:pt idx="7">
                  <c:v>1024.0</c:v>
                </c:pt>
                <c:pt idx="8">
                  <c:v>2048.0</c:v>
                </c:pt>
                <c:pt idx="9">
                  <c:v>4096.0</c:v>
                </c:pt>
                <c:pt idx="10">
                  <c:v>8192.0</c:v>
                </c:pt>
                <c:pt idx="11">
                  <c:v>16384.0</c:v>
                </c:pt>
                <c:pt idx="12">
                  <c:v>32768.0</c:v>
                </c:pt>
              </c:numCache>
            </c:numRef>
          </c:cat>
          <c:val>
            <c:numRef>
              <c:f>Sheet1!$B$2:$B$15</c:f>
              <c:numCache>
                <c:formatCode>General</c:formatCode>
                <c:ptCount val="14"/>
                <c:pt idx="0">
                  <c:v>55.463</c:v>
                </c:pt>
                <c:pt idx="1">
                  <c:v>30.82</c:v>
                </c:pt>
                <c:pt idx="2">
                  <c:v>17.4221</c:v>
                </c:pt>
                <c:pt idx="3">
                  <c:v>10.0989</c:v>
                </c:pt>
                <c:pt idx="4">
                  <c:v>5.43002</c:v>
                </c:pt>
                <c:pt idx="5">
                  <c:v>2.96376</c:v>
                </c:pt>
                <c:pt idx="6">
                  <c:v>1.63923</c:v>
                </c:pt>
                <c:pt idx="7">
                  <c:v>0.841734</c:v>
                </c:pt>
                <c:pt idx="8">
                  <c:v>0.434278</c:v>
                </c:pt>
                <c:pt idx="9">
                  <c:v>0.23166</c:v>
                </c:pt>
                <c:pt idx="10">
                  <c:v>0.145856</c:v>
                </c:pt>
                <c:pt idx="11">
                  <c:v>0.12158</c:v>
                </c:pt>
                <c:pt idx="12">
                  <c:v>0.122283</c:v>
                </c:pt>
              </c:numCache>
            </c:numRef>
          </c:val>
        </c:ser>
        <c:ser>
          <c:idx val="1"/>
          <c:order val="1"/>
          <c:tx>
            <c:strRef>
              <c:f>Sheet1!$C$1</c:f>
              <c:strCache>
                <c:ptCount val="1"/>
                <c:pt idx="0">
                  <c:v>P100</c:v>
                </c:pt>
              </c:strCache>
            </c:strRef>
          </c:tx>
          <c:spPr>
            <a:solidFill>
              <a:schemeClr val="accent2"/>
            </a:solidFill>
            <a:ln>
              <a:noFill/>
            </a:ln>
            <a:effectLst/>
          </c:spPr>
          <c:invertIfNegative val="0"/>
          <c:cat>
            <c:numRef>
              <c:f>Sheet1!$A$2:$A$15</c:f>
              <c:numCache>
                <c:formatCode>General</c:formatCode>
                <c:ptCount val="14"/>
                <c:pt idx="0" formatCode="0.00E+00">
                  <c:v>8.0</c:v>
                </c:pt>
                <c:pt idx="1">
                  <c:v>16.0</c:v>
                </c:pt>
                <c:pt idx="2">
                  <c:v>32.0</c:v>
                </c:pt>
                <c:pt idx="3">
                  <c:v>64.0</c:v>
                </c:pt>
                <c:pt idx="4">
                  <c:v>128.0</c:v>
                </c:pt>
                <c:pt idx="5">
                  <c:v>256.0</c:v>
                </c:pt>
                <c:pt idx="6">
                  <c:v>512.0</c:v>
                </c:pt>
                <c:pt idx="7">
                  <c:v>1024.0</c:v>
                </c:pt>
                <c:pt idx="8">
                  <c:v>2048.0</c:v>
                </c:pt>
                <c:pt idx="9">
                  <c:v>4096.0</c:v>
                </c:pt>
                <c:pt idx="10">
                  <c:v>8192.0</c:v>
                </c:pt>
                <c:pt idx="11">
                  <c:v>16384.0</c:v>
                </c:pt>
                <c:pt idx="12">
                  <c:v>32768.0</c:v>
                </c:pt>
              </c:numCache>
            </c:numRef>
          </c:cat>
          <c:val>
            <c:numRef>
              <c:f>Sheet1!$C$2:$C$15</c:f>
              <c:numCache>
                <c:formatCode>General</c:formatCode>
                <c:ptCount val="14"/>
                <c:pt idx="0">
                  <c:v>24.06338</c:v>
                </c:pt>
                <c:pt idx="1">
                  <c:v>13.36774</c:v>
                </c:pt>
                <c:pt idx="2">
                  <c:v>7.40996</c:v>
                </c:pt>
                <c:pt idx="3">
                  <c:v>4.13032</c:v>
                </c:pt>
                <c:pt idx="4">
                  <c:v>2.33394</c:v>
                </c:pt>
                <c:pt idx="5">
                  <c:v>1.34723</c:v>
                </c:pt>
                <c:pt idx="6">
                  <c:v>0.82455</c:v>
                </c:pt>
                <c:pt idx="7">
                  <c:v>0.46467</c:v>
                </c:pt>
                <c:pt idx="8">
                  <c:v>0.24233</c:v>
                </c:pt>
                <c:pt idx="9">
                  <c:v>0.13213</c:v>
                </c:pt>
                <c:pt idx="10">
                  <c:v>0.07593</c:v>
                </c:pt>
                <c:pt idx="11">
                  <c:v>0.04979</c:v>
                </c:pt>
                <c:pt idx="12">
                  <c:v>0.0434</c:v>
                </c:pt>
              </c:numCache>
            </c:numRef>
          </c:val>
        </c:ser>
        <c:dLbls>
          <c:showLegendKey val="0"/>
          <c:showVal val="0"/>
          <c:showCatName val="0"/>
          <c:showSerName val="0"/>
          <c:showPercent val="0"/>
          <c:showBubbleSize val="0"/>
        </c:dLbls>
        <c:gapWidth val="150"/>
        <c:axId val="1379734944"/>
        <c:axId val="1379737696"/>
      </c:barChart>
      <c:catAx>
        <c:axId val="1379734944"/>
        <c:scaling>
          <c:orientation val="minMax"/>
        </c:scaling>
        <c:delete val="0"/>
        <c:axPos val="b"/>
        <c:numFmt formatCode="0.00E+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79737696"/>
        <c:crossesAt val="0.001"/>
        <c:auto val="1"/>
        <c:lblAlgn val="ctr"/>
        <c:lblOffset val="100"/>
        <c:noMultiLvlLbl val="0"/>
      </c:catAx>
      <c:valAx>
        <c:axId val="1379737696"/>
        <c:scaling>
          <c:logBase val="10.0"/>
          <c:orientation val="minMax"/>
        </c:scaling>
        <c:delete val="0"/>
        <c:axPos val="l"/>
        <c:majorGridlines>
          <c:spPr>
            <a:ln w="9525" cap="flat" cmpd="sng" algn="ctr">
              <a:solidFill>
                <a:schemeClr val="tx1">
                  <a:lumMod val="15000"/>
                  <a:lumOff val="85000"/>
                </a:schemeClr>
              </a:solidFill>
              <a:round/>
            </a:ln>
            <a:effectLst/>
          </c:spPr>
        </c:majorGridlines>
        <c:numFmt formatCode="0.00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79734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mtClean="0"/>
              <a:t>Track Building: Best Hit</a:t>
            </a:r>
          </a:p>
        </c:rich>
      </c:tx>
      <c:layout>
        <c:manualLayout>
          <c:xMode val="edge"/>
          <c:yMode val="edge"/>
          <c:x val="0.340637220207025"/>
          <c:y val="0.00339282561939107"/>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0251703087676"/>
          <c:y val="0.123041191863223"/>
          <c:w val="0.853581128903831"/>
          <c:h val="0.672844110390728"/>
        </c:manualLayout>
      </c:layout>
      <c:barChart>
        <c:barDir val="col"/>
        <c:grouping val="clustered"/>
        <c:varyColors val="0"/>
        <c:ser>
          <c:idx val="0"/>
          <c:order val="0"/>
          <c:tx>
            <c:strRef>
              <c:f>Sheet1!$B$1</c:f>
              <c:strCache>
                <c:ptCount val="1"/>
                <c:pt idx="0">
                  <c:v>SNB 1 thr, AVX</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10 events @ 20k tracks</c:v>
                </c:pt>
              </c:strCache>
            </c:strRef>
          </c:cat>
          <c:val>
            <c:numRef>
              <c:f>Sheet1!$B$2</c:f>
              <c:numCache>
                <c:formatCode>General</c:formatCode>
                <c:ptCount val="1"/>
                <c:pt idx="0">
                  <c:v>0.4475</c:v>
                </c:pt>
              </c:numCache>
            </c:numRef>
          </c:val>
        </c:ser>
        <c:ser>
          <c:idx val="1"/>
          <c:order val="1"/>
          <c:tx>
            <c:strRef>
              <c:f>Sheet1!$C$1</c:f>
              <c:strCache>
                <c:ptCount val="1"/>
                <c:pt idx="0">
                  <c:v>SNB 24 thr, AVX</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10 events @ 20k tracks</c:v>
                </c:pt>
              </c:strCache>
            </c:strRef>
          </c:cat>
          <c:val>
            <c:numRef>
              <c:f>Sheet1!$C$2</c:f>
              <c:numCache>
                <c:formatCode>General</c:formatCode>
                <c:ptCount val="1"/>
                <c:pt idx="0">
                  <c:v>0.037</c:v>
                </c:pt>
              </c:numCache>
            </c:numRef>
          </c:val>
        </c:ser>
        <c:ser>
          <c:idx val="2"/>
          <c:order val="2"/>
          <c:tx>
            <c:strRef>
              <c:f>Sheet1!$D$1</c:f>
              <c:strCache>
                <c:ptCount val="1"/>
                <c:pt idx="0">
                  <c:v>K40 + transfers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10 events @ 20k tracks</c:v>
                </c:pt>
              </c:strCache>
            </c:strRef>
          </c:cat>
          <c:val>
            <c:numRef>
              <c:f>Sheet1!$D$2</c:f>
              <c:numCache>
                <c:formatCode>General</c:formatCode>
                <c:ptCount val="1"/>
                <c:pt idx="0">
                  <c:v>0.14</c:v>
                </c:pt>
              </c:numCache>
            </c:numRef>
          </c:val>
        </c:ser>
        <c:dLbls>
          <c:dLblPos val="outEnd"/>
          <c:showLegendKey val="0"/>
          <c:showVal val="1"/>
          <c:showCatName val="0"/>
          <c:showSerName val="0"/>
          <c:showPercent val="0"/>
          <c:showBubbleSize val="0"/>
        </c:dLbls>
        <c:gapWidth val="219"/>
        <c:overlap val="-27"/>
        <c:axId val="1379786192"/>
        <c:axId val="1379789456"/>
      </c:barChart>
      <c:catAx>
        <c:axId val="1379786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79789456"/>
        <c:crosses val="autoZero"/>
        <c:auto val="1"/>
        <c:lblAlgn val="ctr"/>
        <c:lblOffset val="100"/>
        <c:noMultiLvlLbl val="0"/>
      </c:catAx>
      <c:valAx>
        <c:axId val="1379789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Time(s)</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79786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Track Building: Clone Engine</a:t>
            </a:r>
            <a:endParaRPr lang="en-US" dirty="0"/>
          </a:p>
        </c:rich>
      </c:tx>
      <c:layout>
        <c:manualLayout>
          <c:xMode val="edge"/>
          <c:yMode val="edge"/>
          <c:x val="0.233397195396925"/>
          <c:y val="0.0167935527567476"/>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96016648423431"/>
          <c:y val="0.122489000222944"/>
          <c:w val="0.894231091769358"/>
          <c:h val="0.665770746054242"/>
        </c:manualLayout>
      </c:layout>
      <c:barChart>
        <c:barDir val="col"/>
        <c:grouping val="clustered"/>
        <c:varyColors val="0"/>
        <c:ser>
          <c:idx val="0"/>
          <c:order val="0"/>
          <c:tx>
            <c:strRef>
              <c:f>Sheet1!$B$1</c:f>
              <c:strCache>
                <c:ptCount val="1"/>
                <c:pt idx="0">
                  <c:v>SNB 1 thr, AVX</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10 events @ 20k tracks</c:v>
                </c:pt>
              </c:strCache>
            </c:strRef>
          </c:cat>
          <c:val>
            <c:numRef>
              <c:f>Sheet1!$B$2</c:f>
              <c:numCache>
                <c:formatCode>General</c:formatCode>
                <c:ptCount val="1"/>
                <c:pt idx="0">
                  <c:v>6.08</c:v>
                </c:pt>
              </c:numCache>
            </c:numRef>
          </c:val>
        </c:ser>
        <c:ser>
          <c:idx val="1"/>
          <c:order val="1"/>
          <c:tx>
            <c:strRef>
              <c:f>Sheet1!$C$1</c:f>
              <c:strCache>
                <c:ptCount val="1"/>
                <c:pt idx="0">
                  <c:v>SNB 24 thr, AVX</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10 events @ 20k tracks</c:v>
                </c:pt>
              </c:strCache>
            </c:strRef>
          </c:cat>
          <c:val>
            <c:numRef>
              <c:f>Sheet1!$C$2</c:f>
              <c:numCache>
                <c:formatCode>General</c:formatCode>
                <c:ptCount val="1"/>
                <c:pt idx="0">
                  <c:v>0.43</c:v>
                </c:pt>
              </c:numCache>
            </c:numRef>
          </c:val>
        </c:ser>
        <c:ser>
          <c:idx val="2"/>
          <c:order val="2"/>
          <c:tx>
            <c:strRef>
              <c:f>Sheet1!$D$1</c:f>
              <c:strCache>
                <c:ptCount val="1"/>
                <c:pt idx="0">
                  <c:v>K40 + transfers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10 events @ 20k tracks</c:v>
                </c:pt>
              </c:strCache>
            </c:strRef>
          </c:cat>
          <c:val>
            <c:numRef>
              <c:f>Sheet1!$D$2</c:f>
              <c:numCache>
                <c:formatCode>General</c:formatCode>
                <c:ptCount val="1"/>
                <c:pt idx="0">
                  <c:v>4.97</c:v>
                </c:pt>
              </c:numCache>
            </c:numRef>
          </c:val>
        </c:ser>
        <c:dLbls>
          <c:dLblPos val="outEnd"/>
          <c:showLegendKey val="0"/>
          <c:showVal val="1"/>
          <c:showCatName val="0"/>
          <c:showSerName val="0"/>
          <c:showPercent val="0"/>
          <c:showBubbleSize val="0"/>
        </c:dLbls>
        <c:gapWidth val="219"/>
        <c:overlap val="-27"/>
        <c:axId val="1378177328"/>
        <c:axId val="1378180160"/>
      </c:barChart>
      <c:catAx>
        <c:axId val="1378177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78180160"/>
        <c:crosses val="autoZero"/>
        <c:auto val="1"/>
        <c:lblAlgn val="ctr"/>
        <c:lblOffset val="100"/>
        <c:noMultiLvlLbl val="0"/>
      </c:catAx>
      <c:valAx>
        <c:axId val="13781801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Time(s)</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78177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7BDED7-A3BD-FD4E-91B9-7A590BA07AB9}" type="datetimeFigureOut">
              <a:rPr lang="en-US" smtClean="0"/>
              <a:t>8/30/17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316FD2-F6A9-8F43-90F7-C094101AA437}" type="slidenum">
              <a:rPr lang="en-US" smtClean="0"/>
              <a:t>‹#›</a:t>
            </a:fld>
            <a:endParaRPr lang="en-US"/>
          </a:p>
        </p:txBody>
      </p:sp>
    </p:spTree>
    <p:extLst>
      <p:ext uri="{BB962C8B-B14F-4D97-AF65-F5344CB8AC3E}">
        <p14:creationId xmlns:p14="http://schemas.microsoft.com/office/powerpoint/2010/main" val="1506682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671A35-247A-AB43-90C3-FB9EF315B022}" type="slidenum">
              <a:rPr lang="en-US" smtClean="0"/>
              <a:t>1</a:t>
            </a:fld>
            <a:endParaRPr lang="en-US"/>
          </a:p>
        </p:txBody>
      </p:sp>
    </p:spTree>
    <p:extLst>
      <p:ext uri="{BB962C8B-B14F-4D97-AF65-F5344CB8AC3E}">
        <p14:creationId xmlns:p14="http://schemas.microsoft.com/office/powerpoint/2010/main" val="610125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get the “best hit” working we</a:t>
            </a:r>
            <a:r>
              <a:rPr lang="en-US" baseline="0" dirty="0" smtClean="0"/>
              <a:t> can have a look at the more challenging problem of combinatorial track building. Which is actually the one of interest.</a:t>
            </a:r>
            <a:endParaRPr lang="en-US" dirty="0" smtClean="0"/>
          </a:p>
          <a:p>
            <a:r>
              <a:rPr lang="en-US" dirty="0" smtClean="0"/>
              <a:t>Forced</a:t>
            </a:r>
            <a:r>
              <a:rPr lang="en-US" baseline="0" dirty="0" smtClean="0"/>
              <a:t> to keep the lists sorted to avoid size growth.</a:t>
            </a:r>
            <a:endParaRPr lang="en-US" dirty="0"/>
          </a:p>
        </p:txBody>
      </p:sp>
      <p:sp>
        <p:nvSpPr>
          <p:cNvPr id="4" name="Slide Number Placeholder 3"/>
          <p:cNvSpPr>
            <a:spLocks noGrp="1"/>
          </p:cNvSpPr>
          <p:nvPr>
            <p:ph type="sldNum" sz="quarter" idx="10"/>
          </p:nvPr>
        </p:nvSpPr>
        <p:spPr/>
        <p:txBody>
          <a:bodyPr/>
          <a:lstStyle/>
          <a:p>
            <a:fld id="{9C671A35-247A-AB43-90C3-FB9EF315B022}" type="slidenum">
              <a:rPr lang="en-US" smtClean="0"/>
              <a:t>18</a:t>
            </a:fld>
            <a:endParaRPr lang="en-US"/>
          </a:p>
        </p:txBody>
      </p:sp>
    </p:spTree>
    <p:extLst>
      <p:ext uri="{BB962C8B-B14F-4D97-AF65-F5344CB8AC3E}">
        <p14:creationId xmlns:p14="http://schemas.microsoft.com/office/powerpoint/2010/main" val="1767710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316FD2-F6A9-8F43-90F7-C094101AA437}" type="slidenum">
              <a:rPr lang="en-US" smtClean="0"/>
              <a:t>20</a:t>
            </a:fld>
            <a:endParaRPr lang="en-US"/>
          </a:p>
        </p:txBody>
      </p:sp>
    </p:spTree>
    <p:extLst>
      <p:ext uri="{BB962C8B-B14F-4D97-AF65-F5344CB8AC3E}">
        <p14:creationId xmlns:p14="http://schemas.microsoft.com/office/powerpoint/2010/main" val="673787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316FD2-F6A9-8F43-90F7-C094101AA437}" type="slidenum">
              <a:rPr lang="en-US" smtClean="0"/>
              <a:t>25</a:t>
            </a:fld>
            <a:endParaRPr lang="en-US"/>
          </a:p>
        </p:txBody>
      </p:sp>
    </p:spTree>
    <p:extLst>
      <p:ext uri="{BB962C8B-B14F-4D97-AF65-F5344CB8AC3E}">
        <p14:creationId xmlns:p14="http://schemas.microsoft.com/office/powerpoint/2010/main" val="1745251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316FD2-F6A9-8F43-90F7-C094101AA437}" type="slidenum">
              <a:rPr lang="en-US" smtClean="0"/>
              <a:t>30</a:t>
            </a:fld>
            <a:endParaRPr lang="en-US"/>
          </a:p>
        </p:txBody>
      </p:sp>
    </p:spTree>
    <p:extLst>
      <p:ext uri="{BB962C8B-B14F-4D97-AF65-F5344CB8AC3E}">
        <p14:creationId xmlns:p14="http://schemas.microsoft.com/office/powerpoint/2010/main" val="1607274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316FD2-F6A9-8F43-90F7-C094101AA437}" type="slidenum">
              <a:rPr lang="en-US" smtClean="0"/>
              <a:t>32</a:t>
            </a:fld>
            <a:endParaRPr lang="en-US"/>
          </a:p>
        </p:txBody>
      </p:sp>
    </p:spTree>
    <p:extLst>
      <p:ext uri="{BB962C8B-B14F-4D97-AF65-F5344CB8AC3E}">
        <p14:creationId xmlns:p14="http://schemas.microsoft.com/office/powerpoint/2010/main" val="802626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316FD2-F6A9-8F43-90F7-C094101AA437}" type="slidenum">
              <a:rPr lang="en-US" smtClean="0"/>
              <a:t>34</a:t>
            </a:fld>
            <a:endParaRPr lang="en-US"/>
          </a:p>
        </p:txBody>
      </p:sp>
    </p:spTree>
    <p:extLst>
      <p:ext uri="{BB962C8B-B14F-4D97-AF65-F5344CB8AC3E}">
        <p14:creationId xmlns:p14="http://schemas.microsoft.com/office/powerpoint/2010/main" val="533781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316FD2-F6A9-8F43-90F7-C094101AA437}" type="slidenum">
              <a:rPr lang="en-US" smtClean="0"/>
              <a:t>36</a:t>
            </a:fld>
            <a:endParaRPr lang="en-US"/>
          </a:p>
        </p:txBody>
      </p:sp>
    </p:spTree>
    <p:extLst>
      <p:ext uri="{BB962C8B-B14F-4D97-AF65-F5344CB8AC3E}">
        <p14:creationId xmlns:p14="http://schemas.microsoft.com/office/powerpoint/2010/main" val="1813079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going</a:t>
            </a:r>
            <a:r>
              <a:rPr lang="en-US" baseline="0" dirty="0" smtClean="0"/>
              <a:t> to talk about the realistic setup as it is not implemented for GPU.</a:t>
            </a:r>
            <a:endParaRPr lang="en-US" dirty="0"/>
          </a:p>
        </p:txBody>
      </p:sp>
      <p:sp>
        <p:nvSpPr>
          <p:cNvPr id="4" name="Slide Number Placeholder 3"/>
          <p:cNvSpPr>
            <a:spLocks noGrp="1"/>
          </p:cNvSpPr>
          <p:nvPr>
            <p:ph type="sldNum" sz="quarter" idx="10"/>
          </p:nvPr>
        </p:nvSpPr>
        <p:spPr/>
        <p:txBody>
          <a:bodyPr/>
          <a:lstStyle/>
          <a:p>
            <a:fld id="{9C671A35-247A-AB43-90C3-FB9EF315B022}" type="slidenum">
              <a:rPr lang="en-US" smtClean="0"/>
              <a:t>5</a:t>
            </a:fld>
            <a:endParaRPr lang="en-US"/>
          </a:p>
        </p:txBody>
      </p:sp>
    </p:spTree>
    <p:extLst>
      <p:ext uri="{BB962C8B-B14F-4D97-AF65-F5344CB8AC3E}">
        <p14:creationId xmlns:p14="http://schemas.microsoft.com/office/powerpoint/2010/main" val="514731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Matriplex</a:t>
            </a:r>
            <a:r>
              <a:rPr lang="en-US" dirty="0" smtClean="0"/>
              <a:t>, Multiple track </a:t>
            </a:r>
            <a:r>
              <a:rPr lang="en-US" dirty="0" err="1" smtClean="0"/>
              <a:t>cands</a:t>
            </a:r>
            <a:r>
              <a:rPr lang="en-US" dirty="0" smtClean="0"/>
              <a:t> slides are important not only</a:t>
            </a:r>
            <a:r>
              <a:rPr lang="en-US" baseline="0" dirty="0" smtClean="0"/>
              <a:t> to introduce the slide with CPU/MIC results but also to introduce the data </a:t>
            </a:r>
            <a:r>
              <a:rPr lang="en-US" baseline="0" dirty="0" err="1" smtClean="0"/>
              <a:t>struct</a:t>
            </a:r>
            <a:r>
              <a:rPr lang="en-US" baseline="0" dirty="0" smtClean="0"/>
              <a:t> and algorithm; making it easier to understand what had to be done on the GPU side.</a:t>
            </a:r>
            <a:endParaRPr lang="en-US" dirty="0"/>
          </a:p>
        </p:txBody>
      </p:sp>
      <p:sp>
        <p:nvSpPr>
          <p:cNvPr id="4" name="Slide Number Placeholder 3"/>
          <p:cNvSpPr>
            <a:spLocks noGrp="1"/>
          </p:cNvSpPr>
          <p:nvPr>
            <p:ph type="sldNum" sz="quarter" idx="10"/>
          </p:nvPr>
        </p:nvSpPr>
        <p:spPr/>
        <p:txBody>
          <a:bodyPr/>
          <a:lstStyle/>
          <a:p>
            <a:fld id="{9C671A35-247A-AB43-90C3-FB9EF315B022}" type="slidenum">
              <a:rPr lang="en-US" smtClean="0"/>
              <a:t>8</a:t>
            </a:fld>
            <a:endParaRPr lang="en-US"/>
          </a:p>
        </p:txBody>
      </p:sp>
    </p:spTree>
    <p:extLst>
      <p:ext uri="{BB962C8B-B14F-4D97-AF65-F5344CB8AC3E}">
        <p14:creationId xmlns:p14="http://schemas.microsoft.com/office/powerpoint/2010/main" val="609136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671A35-247A-AB43-90C3-FB9EF315B022}" type="slidenum">
              <a:rPr lang="en-US" smtClean="0"/>
              <a:t>10</a:t>
            </a:fld>
            <a:endParaRPr lang="en-US"/>
          </a:p>
        </p:txBody>
      </p:sp>
    </p:spTree>
    <p:extLst>
      <p:ext uri="{BB962C8B-B14F-4D97-AF65-F5344CB8AC3E}">
        <p14:creationId xmlns:p14="http://schemas.microsoft.com/office/powerpoint/2010/main" val="1025973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show Toy MC because it’s the only thing we can show on the</a:t>
            </a:r>
            <a:r>
              <a:rPr lang="en-US" baseline="0" dirty="0" smtClean="0"/>
              <a:t> GPU. Showing many unrelated things may be confusing</a:t>
            </a:r>
            <a:endParaRPr lang="en-US" dirty="0"/>
          </a:p>
        </p:txBody>
      </p:sp>
      <p:sp>
        <p:nvSpPr>
          <p:cNvPr id="4" name="Slide Number Placeholder 3"/>
          <p:cNvSpPr>
            <a:spLocks noGrp="1"/>
          </p:cNvSpPr>
          <p:nvPr>
            <p:ph type="sldNum" sz="quarter" idx="10"/>
          </p:nvPr>
        </p:nvSpPr>
        <p:spPr/>
        <p:txBody>
          <a:bodyPr/>
          <a:lstStyle/>
          <a:p>
            <a:fld id="{9C671A35-247A-AB43-90C3-FB9EF315B022}" type="slidenum">
              <a:rPr lang="en-US" smtClean="0"/>
              <a:t>11</a:t>
            </a:fld>
            <a:endParaRPr lang="en-US"/>
          </a:p>
        </p:txBody>
      </p:sp>
    </p:spTree>
    <p:extLst>
      <p:ext uri="{BB962C8B-B14F-4D97-AF65-F5344CB8AC3E}">
        <p14:creationId xmlns:p14="http://schemas.microsoft.com/office/powerpoint/2010/main" val="153012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Non-shared linear version 2 orders of magnitude slower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Coalescent</a:t>
            </a:r>
            <a:r>
              <a:rPr lang="en-US" sz="1200" baseline="0" dirty="0" smtClean="0"/>
              <a:t> accesses / </a:t>
            </a:r>
            <a:r>
              <a:rPr lang="en-US" sz="1200" dirty="0" smtClean="0"/>
              <a:t>Aligned data accesses (padded allocation) =</a:t>
            </a:r>
            <a:r>
              <a:rPr lang="en-US" sz="1200" baseline="0" dirty="0" smtClean="0"/>
              <a:t> group 32 glob. memory accesses together / glob mem access 200-400 cycles</a:t>
            </a:r>
            <a:endParaRPr lang="en-US" dirty="0" smtClean="0"/>
          </a:p>
          <a:p>
            <a:endParaRPr lang="en-US" dirty="0"/>
          </a:p>
        </p:txBody>
      </p:sp>
      <p:sp>
        <p:nvSpPr>
          <p:cNvPr id="4" name="Slide Number Placeholder 3"/>
          <p:cNvSpPr>
            <a:spLocks noGrp="1"/>
          </p:cNvSpPr>
          <p:nvPr>
            <p:ph type="sldNum" sz="quarter" idx="10"/>
          </p:nvPr>
        </p:nvSpPr>
        <p:spPr/>
        <p:txBody>
          <a:bodyPr/>
          <a:lstStyle/>
          <a:p>
            <a:fld id="{9C671A35-247A-AB43-90C3-FB9EF315B022}" type="slidenum">
              <a:rPr lang="en-US" smtClean="0"/>
              <a:t>12</a:t>
            </a:fld>
            <a:endParaRPr lang="en-US"/>
          </a:p>
        </p:txBody>
      </p:sp>
    </p:spTree>
    <p:extLst>
      <p:ext uri="{BB962C8B-B14F-4D97-AF65-F5344CB8AC3E}">
        <p14:creationId xmlns:p14="http://schemas.microsoft.com/office/powerpoint/2010/main" val="2095310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issues: not “new” per</a:t>
            </a:r>
            <a:r>
              <a:rPr lang="en-US" baseline="0" dirty="0" smtClean="0"/>
              <a:t> say, “</a:t>
            </a:r>
            <a:endParaRPr lang="en-US" dirty="0"/>
          </a:p>
        </p:txBody>
      </p:sp>
      <p:sp>
        <p:nvSpPr>
          <p:cNvPr id="4" name="Slide Number Placeholder 3"/>
          <p:cNvSpPr>
            <a:spLocks noGrp="1"/>
          </p:cNvSpPr>
          <p:nvPr>
            <p:ph type="sldNum" sz="quarter" idx="10"/>
          </p:nvPr>
        </p:nvSpPr>
        <p:spPr/>
        <p:txBody>
          <a:bodyPr/>
          <a:lstStyle/>
          <a:p>
            <a:fld id="{9C671A35-247A-AB43-90C3-FB9EF315B022}" type="slidenum">
              <a:rPr lang="en-US" smtClean="0"/>
              <a:t>13</a:t>
            </a:fld>
            <a:endParaRPr lang="en-US"/>
          </a:p>
        </p:txBody>
      </p:sp>
    </p:spTree>
    <p:extLst>
      <p:ext uri="{BB962C8B-B14F-4D97-AF65-F5344CB8AC3E}">
        <p14:creationId xmlns:p14="http://schemas.microsoft.com/office/powerpoint/2010/main" val="822924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the proper</a:t>
            </a:r>
            <a:r>
              <a:rPr lang="en-US" baseline="0" dirty="0" smtClean="0"/>
              <a:t> data structure as been determined, track fitting has been ported to GPU.</a:t>
            </a:r>
          </a:p>
          <a:p>
            <a:r>
              <a:rPr lang="en-US" baseline="0" dirty="0" smtClean="0"/>
              <a:t>Since debugging is particularly unpleasant on the GPU, the process has been to gradually port existing CPU routines to the GPU. This helps checking that everything is working each time something is modified.</a:t>
            </a:r>
          </a:p>
          <a:p>
            <a:r>
              <a:rPr lang="en-US" baseline="0" dirty="0" smtClean="0"/>
              <a:t>Of course, it implies adding CPU/GPU data transfers around each routine and forbid any insights as what the performance of the final port might be.</a:t>
            </a:r>
          </a:p>
          <a:p>
            <a:r>
              <a:rPr lang="en-US" baseline="0" dirty="0" smtClean="0"/>
              <a:t>1.</a:t>
            </a:r>
          </a:p>
          <a:p>
            <a:r>
              <a:rPr lang="en-US" baseline="0" dirty="0" smtClean="0"/>
              <a:t>At some point, all temporary data transfers are removed and only happen at the beginning and at the end of the the fitting process.</a:t>
            </a:r>
          </a:p>
          <a:p>
            <a:r>
              <a:rPr lang="en-US" baseline="0" dirty="0" smtClean="0"/>
              <a:t>This is the initial bar, showing a time of 70ms to fit 10 events of 20K each on a </a:t>
            </a:r>
            <a:r>
              <a:rPr lang="en-US" baseline="0" dirty="0" err="1" smtClean="0"/>
              <a:t>Nvidia</a:t>
            </a:r>
            <a:r>
              <a:rPr lang="en-US" baseline="0" dirty="0" smtClean="0"/>
              <a:t> Tesla K40 GPU.</a:t>
            </a:r>
          </a:p>
          <a:p>
            <a:r>
              <a:rPr lang="en-US" baseline="0" dirty="0" smtClean="0"/>
              <a:t>2.</a:t>
            </a:r>
          </a:p>
          <a:p>
            <a:r>
              <a:rPr lang="en-US" baseline="0" dirty="0" smtClean="0"/>
              <a:t>From there, the optimization process can begin.</a:t>
            </a:r>
          </a:p>
          <a:p>
            <a:r>
              <a:rPr lang="en-US" baseline="0" dirty="0" smtClean="0"/>
              <a:t>As it has been outlined early one, proper data accesses are critical.</a:t>
            </a:r>
          </a:p>
          <a:p>
            <a:r>
              <a:rPr lang="en-US" baseline="0" dirty="0" smtClean="0"/>
              <a:t>Recent GPUs (at least the ones dedicated to HPC) have read-only cache for data stored in global-memory. It is very similar to what the texture memory and cached were used for; but much simpler to use).</a:t>
            </a:r>
          </a:p>
          <a:p>
            <a:r>
              <a:rPr lang="en-US" baseline="0" dirty="0" smtClean="0"/>
              <a:t>Using this read-only cache, among other things gives a 2-fold improvement.</a:t>
            </a:r>
          </a:p>
          <a:p>
            <a:r>
              <a:rPr lang="en-US" baseline="0" dirty="0" smtClean="0"/>
              <a:t>3.</a:t>
            </a:r>
          </a:p>
          <a:p>
            <a:r>
              <a:rPr lang="en-US" baseline="0" dirty="0" smtClean="0"/>
              <a:t>Kernels (GPU functions called from the CPU) have a limited size and called a large number of time.</a:t>
            </a:r>
          </a:p>
          <a:p>
            <a:r>
              <a:rPr lang="en-US" baseline="0" dirty="0" smtClean="0"/>
              <a:t>This has two undesirable effects</a:t>
            </a:r>
          </a:p>
          <a:p>
            <a:pPr marL="457200" indent="-457200">
              <a:buAutoNum type="alphaLcParenR"/>
            </a:pPr>
            <a:r>
              <a:rPr lang="en-US" baseline="0" dirty="0" smtClean="0"/>
              <a:t>Launching a kernel has some overhead.</a:t>
            </a:r>
          </a:p>
          <a:p>
            <a:pPr marL="457200" indent="-457200">
              <a:buAutoNum type="alphaLcParenR"/>
            </a:pPr>
            <a:r>
              <a:rPr lang="en-US" baseline="0" dirty="0" smtClean="0"/>
              <a:t>Data has to be re-read from global-memory each time a new kernel is launched.</a:t>
            </a:r>
          </a:p>
          <a:p>
            <a:pPr marL="0" indent="0">
              <a:buNone/>
            </a:pPr>
            <a:r>
              <a:rPr lang="en-US" baseline="0" dirty="0" smtClean="0"/>
              <a:t>Merging kernels and reducing the number of kernel calls alleviate both issues.</a:t>
            </a:r>
          </a:p>
          <a:p>
            <a:pPr marL="0" indent="0">
              <a:buNone/>
            </a:pPr>
            <a:r>
              <a:rPr lang="en-US" baseline="0" dirty="0" smtClean="0"/>
              <a:t>This gives further improvements (bar 3)</a:t>
            </a:r>
          </a:p>
          <a:p>
            <a:pPr marL="0" indent="0">
              <a:buNone/>
            </a:pPr>
            <a:r>
              <a:rPr lang="en-US" baseline="0" dirty="0" smtClean="0"/>
              <a:t>4.</a:t>
            </a:r>
          </a:p>
          <a:p>
            <a:pPr marL="0" indent="0">
              <a:buNone/>
            </a:pPr>
            <a:r>
              <a:rPr lang="en-US" baseline="0" dirty="0" smtClean="0"/>
              <a:t>Initial kernels were using shared memory (similar to  an explicit L2 cache) to store data used several times somewhere closer to the core than global memory.</a:t>
            </a:r>
          </a:p>
          <a:p>
            <a:pPr marL="0" indent="0">
              <a:buNone/>
            </a:pPr>
            <a:r>
              <a:rPr lang="en-US" baseline="0" dirty="0" smtClean="0"/>
              <a:t>Usually shared memory is the most useful when data has to be shared between threads of a same block (hence the name).</a:t>
            </a:r>
          </a:p>
          <a:p>
            <a:pPr marL="0" indent="0">
              <a:buNone/>
            </a:pPr>
            <a:r>
              <a:rPr lang="en-US" baseline="0" dirty="0" smtClean="0"/>
              <a:t>Going with registers instead shared memory brings some additional gains.</a:t>
            </a:r>
          </a:p>
          <a:p>
            <a:pPr marL="0" indent="0">
              <a:buNone/>
            </a:pPr>
            <a:endParaRPr lang="en-US" baseline="0" dirty="0" smtClean="0"/>
          </a:p>
          <a:p>
            <a:pPr marL="457200" indent="-457200">
              <a:buAutoNum type="alphaLcParenR"/>
            </a:pPr>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107087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671A35-247A-AB43-90C3-FB9EF315B022}" type="slidenum">
              <a:rPr lang="en-US" smtClean="0"/>
              <a:t>17</a:t>
            </a:fld>
            <a:endParaRPr lang="en-US"/>
          </a:p>
        </p:txBody>
      </p:sp>
    </p:spTree>
    <p:extLst>
      <p:ext uri="{BB962C8B-B14F-4D97-AF65-F5344CB8AC3E}">
        <p14:creationId xmlns:p14="http://schemas.microsoft.com/office/powerpoint/2010/main" val="1667725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24AE8F9-0DBD-324B-9B2F-767A9B698871}" type="datetime1">
              <a:rPr lang="en-US" smtClean="0"/>
              <a:t>8/30/17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39027B-A487-B54F-B0E9-CD026340DBA7}" type="slidenum">
              <a:rPr lang="en-US" smtClean="0"/>
              <a:t>‹#›</a:t>
            </a:fld>
            <a:endParaRPr lang="en-US"/>
          </a:p>
        </p:txBody>
      </p:sp>
    </p:spTree>
    <p:extLst>
      <p:ext uri="{BB962C8B-B14F-4D97-AF65-F5344CB8AC3E}">
        <p14:creationId xmlns:p14="http://schemas.microsoft.com/office/powerpoint/2010/main" val="13488542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D91D0-4A94-0B43-ABAA-AF8BEA713ABC}" type="datetime1">
              <a:rPr lang="en-US" smtClean="0"/>
              <a:t>8/30/17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39027B-A487-B54F-B0E9-CD026340DBA7}" type="slidenum">
              <a:rPr lang="en-US" smtClean="0"/>
              <a:t>‹#›</a:t>
            </a:fld>
            <a:endParaRPr lang="en-US"/>
          </a:p>
        </p:txBody>
      </p:sp>
    </p:spTree>
    <p:extLst>
      <p:ext uri="{BB962C8B-B14F-4D97-AF65-F5344CB8AC3E}">
        <p14:creationId xmlns:p14="http://schemas.microsoft.com/office/powerpoint/2010/main" val="175106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F0AF1B-E731-8942-BC1F-0F40A1F3892B}" type="datetime1">
              <a:rPr lang="en-US" smtClean="0"/>
              <a:t>8/30/17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39027B-A487-B54F-B0E9-CD026340DBA7}" type="slidenum">
              <a:rPr lang="en-US" smtClean="0"/>
              <a:t>‹#›</a:t>
            </a:fld>
            <a:endParaRPr lang="en-US"/>
          </a:p>
        </p:txBody>
      </p:sp>
    </p:spTree>
    <p:extLst>
      <p:ext uri="{BB962C8B-B14F-4D97-AF65-F5344CB8AC3E}">
        <p14:creationId xmlns:p14="http://schemas.microsoft.com/office/powerpoint/2010/main" val="962399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6" name="Shape 66"/>
          <p:cNvSpPr>
            <a:spLocks noGrp="1"/>
          </p:cNvSpPr>
          <p:nvPr>
            <p:ph type="body" sz="quarter" idx="13"/>
          </p:nvPr>
        </p:nvSpPr>
        <p:spPr>
          <a:xfrm>
            <a:off x="631031" y="928688"/>
            <a:ext cx="10929938" cy="353462"/>
          </a:xfrm>
          <a:prstGeom prst="rect">
            <a:avLst/>
          </a:prstGeom>
        </p:spPr>
        <p:txBody>
          <a:bodyPr>
            <a:spAutoFit/>
          </a:bodyPr>
          <a:lstStyle>
            <a:lvl1pPr marL="0" indent="0" algn="ctr">
              <a:spcBef>
                <a:spcPts val="0"/>
              </a:spcBef>
              <a:buClrTx/>
              <a:buSzTx/>
              <a:buNone/>
              <a:defRPr sz="1828" cap="all" spc="165">
                <a:latin typeface="+mn-lt"/>
                <a:ea typeface="+mn-ea"/>
                <a:cs typeface="+mn-cs"/>
                <a:sym typeface="Futura"/>
              </a:defRPr>
            </a:lvl1pPr>
          </a:lstStyle>
          <a:p>
            <a:r>
              <a:t>donec quis nunc</a:t>
            </a: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0363702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17A7F4-EA58-134C-B6AB-F19E3B626076}" type="datetime1">
              <a:rPr lang="en-US" smtClean="0"/>
              <a:t>8/30/17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39027B-A487-B54F-B0E9-CD026340DBA7}" type="slidenum">
              <a:rPr lang="en-US" smtClean="0"/>
              <a:t>‹#›</a:t>
            </a:fld>
            <a:endParaRPr lang="en-US"/>
          </a:p>
        </p:txBody>
      </p:sp>
    </p:spTree>
    <p:extLst>
      <p:ext uri="{BB962C8B-B14F-4D97-AF65-F5344CB8AC3E}">
        <p14:creationId xmlns:p14="http://schemas.microsoft.com/office/powerpoint/2010/main" val="142410719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779F49-B5B9-044A-B0C8-B02E67D7683B}" type="datetime1">
              <a:rPr lang="en-US" smtClean="0"/>
              <a:t>8/30/17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39027B-A487-B54F-B0E9-CD026340DBA7}" type="slidenum">
              <a:rPr lang="en-US" smtClean="0"/>
              <a:t>‹#›</a:t>
            </a:fld>
            <a:endParaRPr lang="en-US"/>
          </a:p>
        </p:txBody>
      </p:sp>
    </p:spTree>
    <p:extLst>
      <p:ext uri="{BB962C8B-B14F-4D97-AF65-F5344CB8AC3E}">
        <p14:creationId xmlns:p14="http://schemas.microsoft.com/office/powerpoint/2010/main" val="1264414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9DEE81-93AA-BA4E-93E8-438A0EBACF28}" type="datetime1">
              <a:rPr lang="en-US" smtClean="0"/>
              <a:t>8/30/17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39027B-A487-B54F-B0E9-CD026340DBA7}" type="slidenum">
              <a:rPr lang="en-US" smtClean="0"/>
              <a:t>‹#›</a:t>
            </a:fld>
            <a:endParaRPr lang="en-US"/>
          </a:p>
        </p:txBody>
      </p:sp>
    </p:spTree>
    <p:extLst>
      <p:ext uri="{BB962C8B-B14F-4D97-AF65-F5344CB8AC3E}">
        <p14:creationId xmlns:p14="http://schemas.microsoft.com/office/powerpoint/2010/main" val="1658167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2C895C8-2E97-AA46-B3D0-6FD4BCD2E6E9}" type="datetime1">
              <a:rPr lang="en-US" smtClean="0"/>
              <a:t>8/30/17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39027B-A487-B54F-B0E9-CD026340DBA7}" type="slidenum">
              <a:rPr lang="en-US" smtClean="0"/>
              <a:t>‹#›</a:t>
            </a:fld>
            <a:endParaRPr lang="en-US"/>
          </a:p>
        </p:txBody>
      </p:sp>
    </p:spTree>
    <p:extLst>
      <p:ext uri="{BB962C8B-B14F-4D97-AF65-F5344CB8AC3E}">
        <p14:creationId xmlns:p14="http://schemas.microsoft.com/office/powerpoint/2010/main" val="922238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424BCB-46CD-0B4C-80E7-3F175B9856AC}" type="datetime1">
              <a:rPr lang="en-US" smtClean="0"/>
              <a:t>8/30/17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39027B-A487-B54F-B0E9-CD026340DBA7}" type="slidenum">
              <a:rPr lang="en-US" smtClean="0"/>
              <a:t>‹#›</a:t>
            </a:fld>
            <a:endParaRPr lang="en-US"/>
          </a:p>
        </p:txBody>
      </p:sp>
    </p:spTree>
    <p:extLst>
      <p:ext uri="{BB962C8B-B14F-4D97-AF65-F5344CB8AC3E}">
        <p14:creationId xmlns:p14="http://schemas.microsoft.com/office/powerpoint/2010/main" val="1668989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A3F74D-E54E-7148-A10A-1578E64DE9C1}" type="datetime1">
              <a:rPr lang="en-US" smtClean="0"/>
              <a:t>8/30/17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39027B-A487-B54F-B0E9-CD026340DBA7}" type="slidenum">
              <a:rPr lang="en-US" smtClean="0"/>
              <a:t>‹#›</a:t>
            </a:fld>
            <a:endParaRPr lang="en-US"/>
          </a:p>
        </p:txBody>
      </p:sp>
    </p:spTree>
    <p:extLst>
      <p:ext uri="{BB962C8B-B14F-4D97-AF65-F5344CB8AC3E}">
        <p14:creationId xmlns:p14="http://schemas.microsoft.com/office/powerpoint/2010/main" val="267314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DDE066-7334-1F43-9384-E7CDC9924D24}" type="datetime1">
              <a:rPr lang="en-US" smtClean="0"/>
              <a:t>8/30/17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39027B-A487-B54F-B0E9-CD026340DBA7}" type="slidenum">
              <a:rPr lang="en-US" smtClean="0"/>
              <a:t>‹#›</a:t>
            </a:fld>
            <a:endParaRPr lang="en-US"/>
          </a:p>
        </p:txBody>
      </p:sp>
    </p:spTree>
    <p:extLst>
      <p:ext uri="{BB962C8B-B14F-4D97-AF65-F5344CB8AC3E}">
        <p14:creationId xmlns:p14="http://schemas.microsoft.com/office/powerpoint/2010/main" val="212810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14BCC1-3BC3-114C-B0C2-AB8F51F5F2F6}" type="datetime1">
              <a:rPr lang="en-US" smtClean="0"/>
              <a:t>8/30/17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39027B-A487-B54F-B0E9-CD026340DBA7}" type="slidenum">
              <a:rPr lang="en-US" smtClean="0"/>
              <a:t>‹#›</a:t>
            </a:fld>
            <a:endParaRPr lang="en-US"/>
          </a:p>
        </p:txBody>
      </p:sp>
    </p:spTree>
    <p:extLst>
      <p:ext uri="{BB962C8B-B14F-4D97-AF65-F5344CB8AC3E}">
        <p14:creationId xmlns:p14="http://schemas.microsoft.com/office/powerpoint/2010/main" val="11406414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0BDAC5-E3EE-CA45-A643-42A55499D7D1}" type="datetime1">
              <a:rPr lang="en-US" smtClean="0"/>
              <a:t>8/30/17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39027B-A487-B54F-B0E9-CD026340DBA7}" type="slidenum">
              <a:rPr lang="en-US" smtClean="0"/>
              <a:t>‹#›</a:t>
            </a:fld>
            <a:endParaRPr lang="en-US"/>
          </a:p>
        </p:txBody>
      </p:sp>
    </p:spTree>
    <p:extLst>
      <p:ext uri="{BB962C8B-B14F-4D97-AF65-F5344CB8AC3E}">
        <p14:creationId xmlns:p14="http://schemas.microsoft.com/office/powerpoint/2010/main" val="79099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 Id="rId3" Type="http://schemas.openxmlformats.org/officeDocument/2006/relationships/chart" Target="../charts/char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e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b="1" dirty="0"/>
              <a:t>Parallelized Kalman-Filter-Based Reconstruction of Particle Tracks on Many-Core Processors and GPUs</a:t>
            </a:r>
            <a:endParaRPr lang="en-US" sz="4400" dirty="0"/>
          </a:p>
        </p:txBody>
      </p:sp>
      <p:sp>
        <p:nvSpPr>
          <p:cNvPr id="3" name="Subtitle 2"/>
          <p:cNvSpPr>
            <a:spLocks noGrp="1"/>
          </p:cNvSpPr>
          <p:nvPr>
            <p:ph type="subTitle" idx="1"/>
          </p:nvPr>
        </p:nvSpPr>
        <p:spPr/>
        <p:txBody>
          <a:bodyPr>
            <a:normAutofit fontScale="77500" lnSpcReduction="20000"/>
          </a:bodyPr>
          <a:lstStyle/>
          <a:p>
            <a:r>
              <a:rPr lang="en-US" dirty="0" smtClean="0">
                <a:solidFill>
                  <a:srgbClr val="515151"/>
                </a:solidFill>
                <a:latin typeface="Palatino"/>
                <a:cs typeface="Palatino"/>
              </a:rPr>
              <a:t>August 31, 2017</a:t>
            </a:r>
          </a:p>
          <a:p>
            <a:endParaRPr lang="en-US" dirty="0">
              <a:solidFill>
                <a:srgbClr val="515151"/>
              </a:solidFill>
              <a:latin typeface="Palatino"/>
              <a:cs typeface="Palatino"/>
            </a:endParaRPr>
          </a:p>
          <a:p>
            <a:r>
              <a:rPr lang="en-US" dirty="0">
                <a:solidFill>
                  <a:srgbClr val="515151"/>
                </a:solidFill>
                <a:latin typeface="Palatino"/>
                <a:cs typeface="Palatino"/>
              </a:rPr>
              <a:t>G. </a:t>
            </a:r>
            <a:r>
              <a:rPr lang="en-US" dirty="0" smtClean="0">
                <a:solidFill>
                  <a:srgbClr val="515151"/>
                </a:solidFill>
                <a:latin typeface="Palatino"/>
                <a:cs typeface="Palatino"/>
              </a:rPr>
              <a:t>Cerati</a:t>
            </a:r>
            <a:r>
              <a:rPr lang="en-US" baseline="30000" dirty="0" smtClean="0">
                <a:solidFill>
                  <a:srgbClr val="515151"/>
                </a:solidFill>
                <a:latin typeface="Palatino"/>
                <a:cs typeface="Palatino"/>
              </a:rPr>
              <a:t>4</a:t>
            </a:r>
            <a:r>
              <a:rPr lang="en-US" dirty="0" smtClean="0">
                <a:solidFill>
                  <a:srgbClr val="515151"/>
                </a:solidFill>
                <a:latin typeface="Palatino"/>
                <a:cs typeface="Palatino"/>
              </a:rPr>
              <a:t>, </a:t>
            </a:r>
            <a:r>
              <a:rPr lang="en-US" dirty="0">
                <a:solidFill>
                  <a:srgbClr val="515151"/>
                </a:solidFill>
                <a:latin typeface="Palatino"/>
                <a:cs typeface="Palatino"/>
              </a:rPr>
              <a:t>P. Elmer</a:t>
            </a:r>
            <a:r>
              <a:rPr lang="en-US" baseline="30000" dirty="0">
                <a:solidFill>
                  <a:srgbClr val="515151"/>
                </a:solidFill>
                <a:latin typeface="Palatino"/>
                <a:cs typeface="Palatino"/>
              </a:rPr>
              <a:t>3</a:t>
            </a:r>
            <a:r>
              <a:rPr lang="en-US" dirty="0">
                <a:solidFill>
                  <a:srgbClr val="515151"/>
                </a:solidFill>
                <a:latin typeface="Palatino"/>
                <a:cs typeface="Palatino"/>
              </a:rPr>
              <a:t>, S. Krutelyov</a:t>
            </a:r>
            <a:r>
              <a:rPr lang="en-US" baseline="30000" dirty="0">
                <a:solidFill>
                  <a:srgbClr val="515151"/>
                </a:solidFill>
                <a:latin typeface="Palatino"/>
                <a:cs typeface="Palatino"/>
              </a:rPr>
              <a:t>1</a:t>
            </a:r>
            <a:r>
              <a:rPr lang="en-US" dirty="0">
                <a:solidFill>
                  <a:srgbClr val="515151"/>
                </a:solidFill>
                <a:latin typeface="Palatino"/>
                <a:cs typeface="Palatino"/>
              </a:rPr>
              <a:t>, S. Lantz</a:t>
            </a:r>
            <a:r>
              <a:rPr lang="en-US" baseline="30000" dirty="0">
                <a:solidFill>
                  <a:srgbClr val="515151"/>
                </a:solidFill>
                <a:latin typeface="Palatino"/>
                <a:cs typeface="Palatino"/>
              </a:rPr>
              <a:t>2</a:t>
            </a:r>
            <a:r>
              <a:rPr lang="en-US" dirty="0">
                <a:solidFill>
                  <a:srgbClr val="515151"/>
                </a:solidFill>
                <a:latin typeface="Palatino"/>
                <a:cs typeface="Palatino"/>
              </a:rPr>
              <a:t>, </a:t>
            </a:r>
            <a:r>
              <a:rPr lang="en-US" u="sng" dirty="0">
                <a:solidFill>
                  <a:srgbClr val="515151"/>
                </a:solidFill>
                <a:latin typeface="Palatino"/>
                <a:cs typeface="Palatino"/>
              </a:rPr>
              <a:t>M. Lefebvre</a:t>
            </a:r>
            <a:r>
              <a:rPr lang="en-US" u="sng" baseline="30000" dirty="0">
                <a:solidFill>
                  <a:srgbClr val="515151"/>
                </a:solidFill>
                <a:latin typeface="Palatino"/>
                <a:cs typeface="Palatino"/>
              </a:rPr>
              <a:t>3</a:t>
            </a:r>
            <a:r>
              <a:rPr lang="en-US" dirty="0">
                <a:solidFill>
                  <a:srgbClr val="515151"/>
                </a:solidFill>
                <a:latin typeface="Palatino"/>
                <a:cs typeface="Palatino"/>
              </a:rPr>
              <a:t>, </a:t>
            </a:r>
            <a:endParaRPr lang="en-US" dirty="0" smtClean="0">
              <a:solidFill>
                <a:srgbClr val="515151"/>
              </a:solidFill>
              <a:latin typeface="Palatino"/>
              <a:cs typeface="Palatino"/>
            </a:endParaRPr>
          </a:p>
          <a:p>
            <a:r>
              <a:rPr lang="en-US" dirty="0" smtClean="0">
                <a:solidFill>
                  <a:srgbClr val="515151"/>
                </a:solidFill>
                <a:latin typeface="Palatino"/>
                <a:cs typeface="Palatino"/>
              </a:rPr>
              <a:t>M. Masciovecchio</a:t>
            </a:r>
            <a:r>
              <a:rPr lang="en-US" baseline="30000" dirty="0">
                <a:solidFill>
                  <a:srgbClr val="515151"/>
                </a:solidFill>
                <a:latin typeface="Palatino"/>
                <a:cs typeface="Palatino"/>
              </a:rPr>
              <a:t>1</a:t>
            </a:r>
            <a:r>
              <a:rPr lang="en-US" dirty="0" smtClean="0">
                <a:solidFill>
                  <a:srgbClr val="515151"/>
                </a:solidFill>
                <a:latin typeface="Palatino"/>
                <a:cs typeface="Palatino"/>
              </a:rPr>
              <a:t>, K</a:t>
            </a:r>
            <a:r>
              <a:rPr lang="en-US" dirty="0">
                <a:solidFill>
                  <a:srgbClr val="515151"/>
                </a:solidFill>
                <a:latin typeface="Palatino"/>
                <a:cs typeface="Palatino"/>
              </a:rPr>
              <a:t>. McDermott</a:t>
            </a:r>
            <a:r>
              <a:rPr lang="en-US" baseline="30000" dirty="0">
                <a:solidFill>
                  <a:srgbClr val="515151"/>
                </a:solidFill>
                <a:latin typeface="Palatino"/>
                <a:cs typeface="Palatino"/>
              </a:rPr>
              <a:t>2</a:t>
            </a:r>
            <a:r>
              <a:rPr lang="en-US" dirty="0">
                <a:solidFill>
                  <a:srgbClr val="515151"/>
                </a:solidFill>
                <a:latin typeface="Palatino"/>
                <a:cs typeface="Palatino"/>
              </a:rPr>
              <a:t>, D. Riley</a:t>
            </a:r>
            <a:r>
              <a:rPr lang="en-US" baseline="30000" dirty="0">
                <a:solidFill>
                  <a:srgbClr val="515151"/>
                </a:solidFill>
                <a:latin typeface="Palatino"/>
                <a:cs typeface="Palatino"/>
              </a:rPr>
              <a:t>2</a:t>
            </a:r>
            <a:r>
              <a:rPr lang="en-US" dirty="0">
                <a:solidFill>
                  <a:srgbClr val="515151"/>
                </a:solidFill>
                <a:latin typeface="Palatino"/>
                <a:cs typeface="Palatino"/>
              </a:rPr>
              <a:t>, M. Tadel</a:t>
            </a:r>
            <a:r>
              <a:rPr lang="en-US" baseline="30000" dirty="0">
                <a:solidFill>
                  <a:srgbClr val="515151"/>
                </a:solidFill>
                <a:latin typeface="Palatino"/>
                <a:cs typeface="Palatino"/>
              </a:rPr>
              <a:t>1</a:t>
            </a:r>
            <a:r>
              <a:rPr lang="en-US" dirty="0">
                <a:solidFill>
                  <a:srgbClr val="515151"/>
                </a:solidFill>
                <a:latin typeface="Palatino"/>
                <a:cs typeface="Palatino"/>
              </a:rPr>
              <a:t>, P. Wittich</a:t>
            </a:r>
            <a:r>
              <a:rPr lang="en-US" baseline="30000" dirty="0">
                <a:solidFill>
                  <a:srgbClr val="515151"/>
                </a:solidFill>
                <a:latin typeface="Palatino"/>
                <a:cs typeface="Palatino"/>
              </a:rPr>
              <a:t>2</a:t>
            </a:r>
            <a:r>
              <a:rPr lang="en-US" dirty="0">
                <a:solidFill>
                  <a:srgbClr val="515151"/>
                </a:solidFill>
                <a:latin typeface="Palatino"/>
                <a:cs typeface="Palatino"/>
              </a:rPr>
              <a:t>, </a:t>
            </a:r>
            <a:endParaRPr lang="en-US" dirty="0" smtClean="0">
              <a:solidFill>
                <a:srgbClr val="515151"/>
              </a:solidFill>
              <a:latin typeface="Palatino"/>
              <a:cs typeface="Palatino"/>
            </a:endParaRPr>
          </a:p>
          <a:p>
            <a:r>
              <a:rPr lang="en-US" dirty="0" smtClean="0">
                <a:solidFill>
                  <a:srgbClr val="515151"/>
                </a:solidFill>
                <a:latin typeface="Palatino"/>
                <a:cs typeface="Palatino"/>
              </a:rPr>
              <a:t>F</a:t>
            </a:r>
            <a:r>
              <a:rPr lang="en-US" dirty="0">
                <a:solidFill>
                  <a:srgbClr val="515151"/>
                </a:solidFill>
                <a:latin typeface="Palatino"/>
                <a:cs typeface="Palatino"/>
              </a:rPr>
              <a:t>. Würthwein</a:t>
            </a:r>
            <a:r>
              <a:rPr lang="en-US" baseline="30000" dirty="0">
                <a:solidFill>
                  <a:srgbClr val="515151"/>
                </a:solidFill>
                <a:latin typeface="Palatino"/>
                <a:cs typeface="Palatino"/>
              </a:rPr>
              <a:t>1</a:t>
            </a:r>
            <a:r>
              <a:rPr lang="en-US" dirty="0">
                <a:solidFill>
                  <a:srgbClr val="515151"/>
                </a:solidFill>
                <a:latin typeface="Palatino"/>
                <a:cs typeface="Palatino"/>
              </a:rPr>
              <a:t>, A. Yagil</a:t>
            </a:r>
            <a:r>
              <a:rPr lang="en-US" baseline="30000" dirty="0">
                <a:solidFill>
                  <a:srgbClr val="515151"/>
                </a:solidFill>
                <a:latin typeface="Palatino"/>
                <a:cs typeface="Palatino"/>
              </a:rPr>
              <a:t>1</a:t>
            </a:r>
            <a:endParaRPr lang="en-US" dirty="0">
              <a:solidFill>
                <a:srgbClr val="515151"/>
              </a:solidFill>
              <a:latin typeface="Palatino"/>
              <a:cs typeface="Palatino"/>
            </a:endParaRPr>
          </a:p>
          <a:p>
            <a:endParaRPr lang="en-US" dirty="0" smtClean="0">
              <a:solidFill>
                <a:srgbClr val="515151"/>
              </a:solidFill>
              <a:latin typeface="Palatino"/>
              <a:cs typeface="Palatino"/>
            </a:endParaRPr>
          </a:p>
          <a:p>
            <a:endParaRPr lang="en-US" dirty="0"/>
          </a:p>
        </p:txBody>
      </p:sp>
      <p:pic>
        <p:nvPicPr>
          <p:cNvPr id="4" name="Picture 3"/>
          <p:cNvPicPr>
            <a:picLocks noChangeAspect="1"/>
          </p:cNvPicPr>
          <p:nvPr/>
        </p:nvPicPr>
        <p:blipFill>
          <a:blip r:embed="rId3"/>
          <a:stretch>
            <a:fillRect/>
          </a:stretch>
        </p:blipFill>
        <p:spPr>
          <a:xfrm>
            <a:off x="0" y="66986"/>
            <a:ext cx="1952572" cy="370989"/>
          </a:xfrm>
          <a:prstGeom prst="rect">
            <a:avLst/>
          </a:prstGeom>
        </p:spPr>
      </p:pic>
      <p:pic>
        <p:nvPicPr>
          <p:cNvPr id="5" name="Picture 4"/>
          <p:cNvPicPr>
            <a:picLocks noChangeAspect="1"/>
          </p:cNvPicPr>
          <p:nvPr/>
        </p:nvPicPr>
        <p:blipFill>
          <a:blip r:embed="rId4"/>
          <a:stretch>
            <a:fillRect/>
          </a:stretch>
        </p:blipFill>
        <p:spPr>
          <a:xfrm>
            <a:off x="3576019" y="12094"/>
            <a:ext cx="1517992" cy="425881"/>
          </a:xfrm>
          <a:prstGeom prst="rect">
            <a:avLst/>
          </a:prstGeom>
        </p:spPr>
      </p:pic>
      <p:pic>
        <p:nvPicPr>
          <p:cNvPr id="6" name="Picture 5"/>
          <p:cNvPicPr>
            <a:picLocks noChangeAspect="1"/>
          </p:cNvPicPr>
          <p:nvPr/>
        </p:nvPicPr>
        <p:blipFill>
          <a:blip r:embed="rId5"/>
          <a:stretch>
            <a:fillRect/>
          </a:stretch>
        </p:blipFill>
        <p:spPr>
          <a:xfrm>
            <a:off x="2074902" y="12094"/>
            <a:ext cx="1367509" cy="425881"/>
          </a:xfrm>
          <a:prstGeom prst="rect">
            <a:avLst/>
          </a:prstGeom>
          <a:solidFill>
            <a:schemeClr val="bg1"/>
          </a:solidFill>
        </p:spPr>
      </p:pic>
      <p:sp>
        <p:nvSpPr>
          <p:cNvPr id="7" name="Rectangle 6"/>
          <p:cNvSpPr/>
          <p:nvPr/>
        </p:nvSpPr>
        <p:spPr>
          <a:xfrm>
            <a:off x="1524000" y="5609796"/>
            <a:ext cx="6096000" cy="954107"/>
          </a:xfrm>
          <a:prstGeom prst="rect">
            <a:avLst/>
          </a:prstGeom>
        </p:spPr>
        <p:txBody>
          <a:bodyPr>
            <a:spAutoFit/>
          </a:bodyPr>
          <a:lstStyle/>
          <a:p>
            <a:pPr marL="228600" indent="-228600">
              <a:buAutoNum type="arabicPeriod"/>
            </a:pPr>
            <a:r>
              <a:rPr lang="en-US" sz="1400" dirty="0" smtClean="0">
                <a:solidFill>
                  <a:srgbClr val="515151"/>
                </a:solidFill>
                <a:latin typeface="Palatino"/>
                <a:cs typeface="Palatino"/>
              </a:rPr>
              <a:t>University of California – San Diego</a:t>
            </a:r>
          </a:p>
          <a:p>
            <a:pPr marL="228600" indent="-228600">
              <a:buFont typeface="Arial"/>
              <a:buAutoNum type="arabicPeriod"/>
            </a:pPr>
            <a:r>
              <a:rPr lang="en-US" sz="1400" dirty="0" smtClean="0">
                <a:solidFill>
                  <a:srgbClr val="515151"/>
                </a:solidFill>
                <a:latin typeface="Palatino"/>
                <a:cs typeface="Palatino"/>
              </a:rPr>
              <a:t>Cornell University</a:t>
            </a:r>
          </a:p>
          <a:p>
            <a:pPr marL="228600" indent="-228600">
              <a:buAutoNum type="arabicPeriod"/>
            </a:pPr>
            <a:r>
              <a:rPr lang="en-US" sz="1400" dirty="0" smtClean="0">
                <a:solidFill>
                  <a:srgbClr val="515151"/>
                </a:solidFill>
                <a:latin typeface="Palatino"/>
                <a:cs typeface="Palatino"/>
              </a:rPr>
              <a:t>Princeton University</a:t>
            </a:r>
          </a:p>
          <a:p>
            <a:pPr marL="228600" indent="-228600">
              <a:buAutoNum type="arabicPeriod"/>
            </a:pPr>
            <a:r>
              <a:rPr lang="en-US" sz="1400" smtClean="0">
                <a:solidFill>
                  <a:srgbClr val="515151"/>
                </a:solidFill>
                <a:latin typeface="Palatino"/>
                <a:cs typeface="Palatino"/>
              </a:rPr>
              <a:t>Fermilab</a:t>
            </a:r>
            <a:endParaRPr lang="en-US" sz="1400" dirty="0" smtClean="0">
              <a:solidFill>
                <a:srgbClr val="515151"/>
              </a:solidFill>
              <a:latin typeface="Palatino"/>
              <a:cs typeface="Palatino"/>
            </a:endParaRPr>
          </a:p>
        </p:txBody>
      </p:sp>
      <p:sp>
        <p:nvSpPr>
          <p:cNvPr id="8" name="Slide Number Placeholder 7"/>
          <p:cNvSpPr>
            <a:spLocks noGrp="1"/>
          </p:cNvSpPr>
          <p:nvPr>
            <p:ph type="sldNum" sz="quarter" idx="12"/>
          </p:nvPr>
        </p:nvSpPr>
        <p:spPr/>
        <p:txBody>
          <a:bodyPr/>
          <a:lstStyle/>
          <a:p>
            <a:fld id="{5AACA1C6-9A21-CD49-896D-85E6117B2B19}" type="slidenum">
              <a:rPr lang="en-US" smtClean="0"/>
              <a:t>1</a:t>
            </a:fld>
            <a:endParaRPr lang="en-US"/>
          </a:p>
        </p:txBody>
      </p:sp>
    </p:spTree>
    <p:extLst>
      <p:ext uri="{BB962C8B-B14F-4D97-AF65-F5344CB8AC3E}">
        <p14:creationId xmlns:p14="http://schemas.microsoft.com/office/powerpoint/2010/main" val="8489612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493"/>
            <a:ext cx="10515600" cy="1325563"/>
          </a:xfrm>
        </p:spPr>
        <p:txBody>
          <a:bodyPr>
            <a:normAutofit/>
          </a:bodyPr>
          <a:lstStyle/>
          <a:p>
            <a:r>
              <a:rPr lang="en-US" sz="3200" dirty="0" smtClean="0"/>
              <a:t>Optimized handling of multiple candidates: “Clone Engine”</a:t>
            </a:r>
            <a:endParaRPr lang="en-US" sz="3200" dirty="0"/>
          </a:p>
        </p:txBody>
      </p:sp>
      <p:sp>
        <p:nvSpPr>
          <p:cNvPr id="4" name="Rectangle 3"/>
          <p:cNvSpPr/>
          <p:nvPr/>
        </p:nvSpPr>
        <p:spPr>
          <a:xfrm>
            <a:off x="4645919" y="5181600"/>
            <a:ext cx="2895600" cy="381000"/>
          </a:xfrm>
          <a:prstGeom prst="rect">
            <a:avLst/>
          </a:prstGeom>
          <a:noFill/>
          <a:ln>
            <a:solidFill>
              <a:srgbClr val="5151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515151"/>
                </a:solidFill>
              </a:rPr>
              <a:t>propagate candidate to layer</a:t>
            </a:r>
          </a:p>
        </p:txBody>
      </p:sp>
      <p:sp>
        <p:nvSpPr>
          <p:cNvPr id="5" name="Rectangle 4"/>
          <p:cNvSpPr/>
          <p:nvPr/>
        </p:nvSpPr>
        <p:spPr>
          <a:xfrm>
            <a:off x="4836419" y="4495800"/>
            <a:ext cx="2514600" cy="381000"/>
          </a:xfrm>
          <a:prstGeom prst="rect">
            <a:avLst/>
          </a:prstGeom>
          <a:noFill/>
          <a:ln>
            <a:solidFill>
              <a:srgbClr val="5151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515151"/>
                </a:solidFill>
              </a:rPr>
              <a:t>loop over hits in window</a:t>
            </a:r>
          </a:p>
        </p:txBody>
      </p:sp>
      <p:sp>
        <p:nvSpPr>
          <p:cNvPr id="6" name="Rectangle 5"/>
          <p:cNvSpPr/>
          <p:nvPr/>
        </p:nvSpPr>
        <p:spPr>
          <a:xfrm>
            <a:off x="5447319" y="3787769"/>
            <a:ext cx="1295400" cy="381000"/>
          </a:xfrm>
          <a:prstGeom prst="rect">
            <a:avLst/>
          </a:prstGeom>
          <a:noFill/>
          <a:ln>
            <a:solidFill>
              <a:srgbClr val="5151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515151"/>
                </a:solidFill>
              </a:rPr>
              <a:t>test </a:t>
            </a:r>
            <a:r>
              <a:rPr lang="el-GR" dirty="0">
                <a:solidFill>
                  <a:srgbClr val="515151"/>
                </a:solidFill>
              </a:rPr>
              <a:t>χ</a:t>
            </a:r>
            <a:r>
              <a:rPr lang="en-US" baseline="30000" dirty="0">
                <a:solidFill>
                  <a:srgbClr val="515151"/>
                </a:solidFill>
              </a:rPr>
              <a:t>2</a:t>
            </a:r>
            <a:r>
              <a:rPr lang="en-US" dirty="0">
                <a:solidFill>
                  <a:srgbClr val="515151"/>
                </a:solidFill>
              </a:rPr>
              <a:t> &lt; cut</a:t>
            </a:r>
          </a:p>
        </p:txBody>
      </p:sp>
      <p:sp>
        <p:nvSpPr>
          <p:cNvPr id="7" name="Rectangle 6"/>
          <p:cNvSpPr/>
          <p:nvPr/>
        </p:nvSpPr>
        <p:spPr>
          <a:xfrm>
            <a:off x="5359760" y="2701485"/>
            <a:ext cx="1472481" cy="381000"/>
          </a:xfrm>
          <a:prstGeom prst="rect">
            <a:avLst/>
          </a:prstGeom>
          <a:noFill/>
          <a:ln>
            <a:solidFill>
              <a:srgbClr val="5151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515151"/>
                </a:solidFill>
              </a:rPr>
              <a:t>go to next hit</a:t>
            </a:r>
          </a:p>
        </p:txBody>
      </p:sp>
      <p:sp>
        <p:nvSpPr>
          <p:cNvPr id="8" name="Rectangle 7"/>
          <p:cNvSpPr/>
          <p:nvPr/>
        </p:nvSpPr>
        <p:spPr>
          <a:xfrm>
            <a:off x="7269041" y="3200400"/>
            <a:ext cx="2702732" cy="457200"/>
          </a:xfrm>
          <a:prstGeom prst="rect">
            <a:avLst/>
          </a:prstGeom>
          <a:no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515151"/>
                </a:solidFill>
              </a:rPr>
              <a:t>add entry in </a:t>
            </a:r>
            <a:r>
              <a:rPr lang="en-US" b="1" dirty="0">
                <a:solidFill>
                  <a:srgbClr val="515151"/>
                </a:solidFill>
              </a:rPr>
              <a:t>bookkeep</a:t>
            </a:r>
            <a:r>
              <a:rPr lang="en-US" dirty="0">
                <a:solidFill>
                  <a:srgbClr val="515151"/>
                </a:solidFill>
              </a:rPr>
              <a:t> list</a:t>
            </a:r>
          </a:p>
        </p:txBody>
      </p:sp>
      <p:sp>
        <p:nvSpPr>
          <p:cNvPr id="9" name="Rectangle 8"/>
          <p:cNvSpPr/>
          <p:nvPr/>
        </p:nvSpPr>
        <p:spPr>
          <a:xfrm>
            <a:off x="4944401" y="1311265"/>
            <a:ext cx="2303199" cy="609600"/>
          </a:xfrm>
          <a:prstGeom prst="rect">
            <a:avLst/>
          </a:prstGeom>
          <a:noFill/>
          <a:ln>
            <a:solidFill>
              <a:srgbClr val="5151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515151"/>
                </a:solidFill>
              </a:rPr>
              <a:t>sort </a:t>
            </a:r>
            <a:r>
              <a:rPr lang="en-US" b="1" dirty="0">
                <a:solidFill>
                  <a:srgbClr val="515151"/>
                </a:solidFill>
              </a:rPr>
              <a:t>bookkeep</a:t>
            </a:r>
            <a:r>
              <a:rPr lang="en-US" dirty="0">
                <a:solidFill>
                  <a:srgbClr val="515151"/>
                </a:solidFill>
              </a:rPr>
              <a:t> list, </a:t>
            </a:r>
          </a:p>
          <a:p>
            <a:pPr algn="ctr"/>
            <a:r>
              <a:rPr lang="en-US" dirty="0">
                <a:solidFill>
                  <a:srgbClr val="515151"/>
                </a:solidFill>
              </a:rPr>
              <a:t>copy only the best N </a:t>
            </a:r>
          </a:p>
        </p:txBody>
      </p:sp>
      <p:cxnSp>
        <p:nvCxnSpPr>
          <p:cNvPr id="10" name="Straight Arrow Connector 9"/>
          <p:cNvCxnSpPr>
            <a:stCxn id="7" idx="0"/>
            <a:endCxn id="14" idx="2"/>
          </p:cNvCxnSpPr>
          <p:nvPr/>
        </p:nvCxnSpPr>
        <p:spPr>
          <a:xfrm flipV="1">
            <a:off x="6093719" y="4876800"/>
            <a:ext cx="0" cy="304800"/>
          </a:xfrm>
          <a:prstGeom prst="straightConnector1">
            <a:avLst/>
          </a:prstGeom>
          <a:ln>
            <a:solidFill>
              <a:srgbClr val="51515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14" idx="0"/>
            <a:endCxn id="15" idx="2"/>
          </p:cNvCxnSpPr>
          <p:nvPr/>
        </p:nvCxnSpPr>
        <p:spPr>
          <a:xfrm flipV="1">
            <a:off x="6093719" y="4168770"/>
            <a:ext cx="1300" cy="327031"/>
          </a:xfrm>
          <a:prstGeom prst="straightConnector1">
            <a:avLst/>
          </a:prstGeom>
          <a:ln>
            <a:solidFill>
              <a:srgbClr val="51515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5" idx="0"/>
            <a:endCxn id="19" idx="2"/>
          </p:cNvCxnSpPr>
          <p:nvPr/>
        </p:nvCxnSpPr>
        <p:spPr>
          <a:xfrm flipV="1">
            <a:off x="6095020" y="3082485"/>
            <a:ext cx="981" cy="705284"/>
          </a:xfrm>
          <a:prstGeom prst="straightConnector1">
            <a:avLst/>
          </a:prstGeom>
          <a:ln>
            <a:solidFill>
              <a:srgbClr val="B31B1B"/>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5" idx="3"/>
          </p:cNvCxnSpPr>
          <p:nvPr/>
        </p:nvCxnSpPr>
        <p:spPr>
          <a:xfrm flipV="1">
            <a:off x="6742719" y="3657601"/>
            <a:ext cx="526322" cy="320669"/>
          </a:xfrm>
          <a:prstGeom prst="straightConnector1">
            <a:avLst/>
          </a:prstGeom>
          <a:ln>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19" idx="3"/>
          </p:cNvCxnSpPr>
          <p:nvPr/>
        </p:nvCxnSpPr>
        <p:spPr>
          <a:xfrm flipH="1" flipV="1">
            <a:off x="6832241" y="2891986"/>
            <a:ext cx="415359" cy="308415"/>
          </a:xfrm>
          <a:prstGeom prst="straightConnector1">
            <a:avLst/>
          </a:prstGeom>
          <a:ln>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9" idx="0"/>
            <a:endCxn id="23" idx="2"/>
          </p:cNvCxnSpPr>
          <p:nvPr/>
        </p:nvCxnSpPr>
        <p:spPr>
          <a:xfrm flipV="1">
            <a:off x="6096000" y="1920865"/>
            <a:ext cx="0" cy="780620"/>
          </a:xfrm>
          <a:prstGeom prst="straightConnector1">
            <a:avLst/>
          </a:prstGeom>
          <a:ln>
            <a:solidFill>
              <a:srgbClr val="51515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940834" y="6151551"/>
            <a:ext cx="859767" cy="0"/>
          </a:xfrm>
          <a:prstGeom prst="straightConnector1">
            <a:avLst/>
          </a:prstGeom>
          <a:ln>
            <a:solidFill>
              <a:srgbClr val="51515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3962400" y="1600201"/>
            <a:ext cx="0" cy="4551351"/>
          </a:xfrm>
          <a:prstGeom prst="line">
            <a:avLst/>
          </a:prstGeom>
          <a:ln>
            <a:solidFill>
              <a:srgbClr val="51515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23" idx="1"/>
          </p:cNvCxnSpPr>
          <p:nvPr/>
        </p:nvCxnSpPr>
        <p:spPr>
          <a:xfrm flipH="1">
            <a:off x="3962400" y="1616065"/>
            <a:ext cx="982000" cy="0"/>
          </a:xfrm>
          <a:prstGeom prst="line">
            <a:avLst/>
          </a:prstGeom>
          <a:ln>
            <a:solidFill>
              <a:srgbClr val="51515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19" idx="1"/>
          </p:cNvCxnSpPr>
          <p:nvPr/>
        </p:nvCxnSpPr>
        <p:spPr>
          <a:xfrm flipH="1">
            <a:off x="5105401" y="2891985"/>
            <a:ext cx="254359" cy="0"/>
          </a:xfrm>
          <a:prstGeom prst="line">
            <a:avLst/>
          </a:prstGeom>
          <a:ln>
            <a:solidFill>
              <a:srgbClr val="51515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105400" y="2891985"/>
            <a:ext cx="0" cy="1086284"/>
          </a:xfrm>
          <a:prstGeom prst="line">
            <a:avLst/>
          </a:prstGeom>
          <a:ln>
            <a:solidFill>
              <a:srgbClr val="515151"/>
            </a:solidFill>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5" idx="1"/>
          </p:cNvCxnSpPr>
          <p:nvPr/>
        </p:nvCxnSpPr>
        <p:spPr>
          <a:xfrm>
            <a:off x="5099561" y="3978269"/>
            <a:ext cx="347758" cy="0"/>
          </a:xfrm>
          <a:prstGeom prst="straightConnector1">
            <a:avLst/>
          </a:prstGeom>
          <a:ln>
            <a:solidFill>
              <a:srgbClr val="51515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715001" y="3352801"/>
            <a:ext cx="407859" cy="307777"/>
          </a:xfrm>
          <a:prstGeom prst="rect">
            <a:avLst/>
          </a:prstGeom>
          <a:noFill/>
        </p:spPr>
        <p:txBody>
          <a:bodyPr wrap="none" rtlCol="0">
            <a:spAutoFit/>
          </a:bodyPr>
          <a:lstStyle/>
          <a:p>
            <a:r>
              <a:rPr lang="en-US" sz="1400" dirty="0">
                <a:solidFill>
                  <a:srgbClr val="B31B1B"/>
                </a:solidFill>
              </a:rPr>
              <a:t>fail</a:t>
            </a:r>
          </a:p>
        </p:txBody>
      </p:sp>
      <p:sp>
        <p:nvSpPr>
          <p:cNvPr id="23" name="TextBox 22"/>
          <p:cNvSpPr txBox="1"/>
          <p:nvPr/>
        </p:nvSpPr>
        <p:spPr>
          <a:xfrm>
            <a:off x="6888841" y="3764037"/>
            <a:ext cx="505429" cy="307777"/>
          </a:xfrm>
          <a:prstGeom prst="rect">
            <a:avLst/>
          </a:prstGeom>
          <a:noFill/>
        </p:spPr>
        <p:txBody>
          <a:bodyPr wrap="none" rtlCol="0">
            <a:spAutoFit/>
          </a:bodyPr>
          <a:lstStyle/>
          <a:p>
            <a:r>
              <a:rPr lang="en-US" sz="1400" dirty="0">
                <a:solidFill>
                  <a:srgbClr val="008000"/>
                </a:solidFill>
              </a:rPr>
              <a:t>pass</a:t>
            </a:r>
          </a:p>
        </p:txBody>
      </p:sp>
      <p:sp>
        <p:nvSpPr>
          <p:cNvPr id="24" name="TextBox 23"/>
          <p:cNvSpPr txBox="1"/>
          <p:nvPr/>
        </p:nvSpPr>
        <p:spPr>
          <a:xfrm>
            <a:off x="3590713" y="1132127"/>
            <a:ext cx="1309589" cy="523220"/>
          </a:xfrm>
          <a:prstGeom prst="rect">
            <a:avLst/>
          </a:prstGeom>
          <a:noFill/>
        </p:spPr>
        <p:txBody>
          <a:bodyPr wrap="none" rtlCol="0">
            <a:spAutoFit/>
          </a:bodyPr>
          <a:lstStyle/>
          <a:p>
            <a:pPr algn="ctr"/>
            <a:r>
              <a:rPr lang="en-US" sz="1400" dirty="0"/>
              <a:t>candidates still </a:t>
            </a:r>
          </a:p>
          <a:p>
            <a:pPr algn="ctr"/>
            <a:r>
              <a:rPr lang="en-US" sz="1400" dirty="0"/>
              <a:t>need update</a:t>
            </a:r>
          </a:p>
        </p:txBody>
      </p:sp>
      <p:sp>
        <p:nvSpPr>
          <p:cNvPr id="25" name="TextBox 24"/>
          <p:cNvSpPr txBox="1"/>
          <p:nvPr/>
        </p:nvSpPr>
        <p:spPr>
          <a:xfrm>
            <a:off x="6096000" y="2045493"/>
            <a:ext cx="1828800" cy="523220"/>
          </a:xfrm>
          <a:prstGeom prst="rect">
            <a:avLst/>
          </a:prstGeom>
          <a:noFill/>
        </p:spPr>
        <p:txBody>
          <a:bodyPr wrap="square" rtlCol="0">
            <a:spAutoFit/>
          </a:bodyPr>
          <a:lstStyle/>
          <a:p>
            <a:pPr algn="ctr"/>
            <a:r>
              <a:rPr lang="en-US" sz="1400" dirty="0"/>
              <a:t>all candidates in layer </a:t>
            </a:r>
          </a:p>
          <a:p>
            <a:pPr algn="ctr"/>
            <a:r>
              <a:rPr lang="en-US" sz="1400" dirty="0"/>
              <a:t>for all seeds processed</a:t>
            </a:r>
          </a:p>
        </p:txBody>
      </p:sp>
      <p:sp>
        <p:nvSpPr>
          <p:cNvPr id="26" name="Rectangle 25"/>
          <p:cNvSpPr/>
          <p:nvPr/>
        </p:nvSpPr>
        <p:spPr>
          <a:xfrm>
            <a:off x="4800601" y="5867400"/>
            <a:ext cx="2599399" cy="568302"/>
          </a:xfrm>
          <a:prstGeom prst="rect">
            <a:avLst/>
          </a:prstGeom>
          <a:noFill/>
          <a:ln>
            <a:solidFill>
              <a:srgbClr val="5151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515151"/>
                </a:solidFill>
              </a:rPr>
              <a:t>update candidate with hit from previous step</a:t>
            </a:r>
          </a:p>
        </p:txBody>
      </p:sp>
      <p:cxnSp>
        <p:nvCxnSpPr>
          <p:cNvPr id="27" name="Straight Arrow Connector 26"/>
          <p:cNvCxnSpPr>
            <a:endCxn id="7" idx="2"/>
          </p:cNvCxnSpPr>
          <p:nvPr/>
        </p:nvCxnSpPr>
        <p:spPr>
          <a:xfrm flipH="1" flipV="1">
            <a:off x="6093720" y="5562600"/>
            <a:ext cx="6581" cy="304800"/>
          </a:xfrm>
          <a:prstGeom prst="straightConnector1">
            <a:avLst/>
          </a:prstGeom>
          <a:ln>
            <a:solidFill>
              <a:srgbClr val="51515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7787640" y="4071814"/>
            <a:ext cx="2880360" cy="1200329"/>
          </a:xfrm>
          <a:prstGeom prst="rect">
            <a:avLst/>
          </a:prstGeom>
          <a:ln>
            <a:solidFill>
              <a:schemeClr val="accent6">
                <a:lumMod val="75000"/>
              </a:schemeClr>
            </a:solidFill>
          </a:ln>
        </p:spPr>
        <p:txBody>
          <a:bodyPr wrap="square">
            <a:spAutoFit/>
          </a:bodyPr>
          <a:lstStyle/>
          <a:p>
            <a:pPr>
              <a:buClr>
                <a:srgbClr val="B31B1B"/>
              </a:buClr>
            </a:pPr>
            <a:r>
              <a:rPr lang="en-US" b="1" dirty="0">
                <a:solidFill>
                  <a:srgbClr val="515151"/>
                </a:solidFill>
                <a:latin typeface="Calibri"/>
                <a:cs typeface="Calibri"/>
              </a:rPr>
              <a:t>N.B. </a:t>
            </a:r>
            <a:r>
              <a:rPr lang="en-US" dirty="0">
                <a:solidFill>
                  <a:srgbClr val="515151"/>
                </a:solidFill>
                <a:latin typeface="Calibri"/>
                <a:cs typeface="Calibri"/>
              </a:rPr>
              <a:t>Clone Engine approach should (and does) match physics performance of previous approach!</a:t>
            </a:r>
          </a:p>
        </p:txBody>
      </p:sp>
      <p:sp>
        <p:nvSpPr>
          <p:cNvPr id="3" name="Slide Number Placeholder 2"/>
          <p:cNvSpPr>
            <a:spLocks noGrp="1"/>
          </p:cNvSpPr>
          <p:nvPr>
            <p:ph type="sldNum" sz="quarter" idx="12"/>
          </p:nvPr>
        </p:nvSpPr>
        <p:spPr/>
        <p:txBody>
          <a:bodyPr/>
          <a:lstStyle/>
          <a:p>
            <a:fld id="{5AACA1C6-9A21-CD49-896D-85E6117B2B19}" type="slidenum">
              <a:rPr lang="en-US" smtClean="0"/>
              <a:t>10</a:t>
            </a:fld>
            <a:endParaRPr lang="en-US"/>
          </a:p>
        </p:txBody>
      </p:sp>
    </p:spTree>
    <p:extLst>
      <p:ext uri="{BB962C8B-B14F-4D97-AF65-F5344CB8AC3E}">
        <p14:creationId xmlns:p14="http://schemas.microsoft.com/office/powerpoint/2010/main" val="15247782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734"/>
            <a:ext cx="10515600" cy="1325563"/>
          </a:xfrm>
        </p:spPr>
        <p:txBody>
          <a:bodyPr/>
          <a:lstStyle/>
          <a:p>
            <a:r>
              <a:rPr lang="en-US" dirty="0" smtClean="0"/>
              <a:t>Track Building: Sandy Bridge and KNC</a:t>
            </a:r>
            <a:endParaRPr lang="en-US" dirty="0"/>
          </a:p>
        </p:txBody>
      </p:sp>
      <p:sp>
        <p:nvSpPr>
          <p:cNvPr id="3" name="Content Placeholder 2"/>
          <p:cNvSpPr>
            <a:spLocks noGrp="1"/>
          </p:cNvSpPr>
          <p:nvPr>
            <p:ph idx="1"/>
          </p:nvPr>
        </p:nvSpPr>
        <p:spPr>
          <a:xfrm>
            <a:off x="274362" y="1291381"/>
            <a:ext cx="4784911" cy="4832275"/>
          </a:xfrm>
        </p:spPr>
        <p:txBody>
          <a:bodyPr>
            <a:noAutofit/>
          </a:bodyPr>
          <a:lstStyle/>
          <a:p>
            <a:r>
              <a:rPr lang="en-US" sz="1600" dirty="0"/>
              <a:t>Toy Monte Carlo experiment</a:t>
            </a:r>
          </a:p>
          <a:p>
            <a:pPr lvl="1"/>
            <a:r>
              <a:rPr lang="en-US" sz="1400" dirty="0"/>
              <a:t>Simplified geometry &amp; simulated events</a:t>
            </a:r>
          </a:p>
          <a:p>
            <a:pPr lvl="1"/>
            <a:r>
              <a:rPr lang="en-US" sz="1400" dirty="0"/>
              <a:t>Similar trends in experiments with realistic geometry &amp; CMSSW events</a:t>
            </a:r>
          </a:p>
          <a:p>
            <a:r>
              <a:rPr lang="en-US" sz="1600" dirty="0"/>
              <a:t>Scaling tests with 3 building algorithms</a:t>
            </a:r>
          </a:p>
          <a:p>
            <a:pPr lvl="1"/>
            <a:r>
              <a:rPr lang="en-US" sz="1400" dirty="0"/>
              <a:t>Best Hit - less work, recovers fewer </a:t>
            </a:r>
            <a:r>
              <a:rPr lang="en-US" sz="1400" dirty="0" smtClean="0"/>
              <a:t>tracks (only one hit </a:t>
            </a:r>
            <a:r>
              <a:rPr lang="en-US" sz="1400" i="1" dirty="0" smtClean="0"/>
              <a:t>saved</a:t>
            </a:r>
            <a:r>
              <a:rPr lang="en-US" sz="1400" dirty="0" smtClean="0"/>
              <a:t> per layer, for each seed)</a:t>
            </a:r>
            <a:endParaRPr lang="en-US" sz="1400" dirty="0"/>
          </a:p>
          <a:p>
            <a:pPr lvl="1"/>
            <a:r>
              <a:rPr lang="en-US" sz="1400" dirty="0"/>
              <a:t>Standard &amp; Clone Engine - combinatorial, penalized by branching &amp; copying</a:t>
            </a:r>
          </a:p>
          <a:p>
            <a:r>
              <a:rPr lang="en-US" sz="1600" dirty="0"/>
              <a:t>Two platforms tested</a:t>
            </a:r>
          </a:p>
          <a:p>
            <a:pPr lvl="1"/>
            <a:r>
              <a:rPr lang="en-US" sz="1400" dirty="0"/>
              <a:t>Sandy Bridge (SNB): 8-float vectors, 2x6 cores, 24 </a:t>
            </a:r>
            <a:r>
              <a:rPr lang="en-US" sz="1400" dirty="0" err="1"/>
              <a:t>hyperthreads</a:t>
            </a:r>
            <a:endParaRPr lang="en-US" sz="1400" dirty="0"/>
          </a:p>
          <a:p>
            <a:pPr lvl="1"/>
            <a:r>
              <a:rPr lang="en-US" sz="1400" dirty="0"/>
              <a:t>Knights Corner (KNC): 16-float vectors, 60+1 cores, 240 HW threads</a:t>
            </a:r>
            <a:br>
              <a:rPr lang="en-US" sz="1400" dirty="0"/>
            </a:br>
            <a:endParaRPr lang="en-US" sz="1400" dirty="0"/>
          </a:p>
          <a:p>
            <a:r>
              <a:rPr lang="en-US" sz="1600" dirty="0"/>
              <a:t>Vectorization - speedup is limited in all methods</a:t>
            </a:r>
          </a:p>
          <a:p>
            <a:pPr lvl="1"/>
            <a:r>
              <a:rPr lang="en-US" sz="1400" dirty="0"/>
              <a:t>Faster by only 40-50% on both platforms</a:t>
            </a:r>
          </a:p>
          <a:p>
            <a:r>
              <a:rPr lang="en-US" sz="1600" dirty="0"/>
              <a:t>Multithreading with Intel TBB - speedup is good </a:t>
            </a:r>
          </a:p>
          <a:p>
            <a:pPr lvl="1"/>
            <a:r>
              <a:rPr lang="en-US" sz="1400" dirty="0"/>
              <a:t>Clone Engine gives best overall results</a:t>
            </a:r>
          </a:p>
          <a:p>
            <a:pPr lvl="1"/>
            <a:r>
              <a:rPr lang="en-US" sz="1400" dirty="0"/>
              <a:t>With 24 SNB threads, CE speedup is ~13</a:t>
            </a:r>
          </a:p>
          <a:p>
            <a:pPr lvl="1"/>
            <a:r>
              <a:rPr lang="en-US" sz="1400" dirty="0"/>
              <a:t>With 120 KNC threads, CE speedup is ~65</a:t>
            </a:r>
          </a:p>
        </p:txBody>
      </p:sp>
      <p:sp>
        <p:nvSpPr>
          <p:cNvPr id="7" name="TextBox 6"/>
          <p:cNvSpPr txBox="1"/>
          <p:nvPr/>
        </p:nvSpPr>
        <p:spPr>
          <a:xfrm>
            <a:off x="9677628" y="1548951"/>
            <a:ext cx="1404295" cy="369332"/>
          </a:xfrm>
          <a:prstGeom prst="rect">
            <a:avLst/>
          </a:prstGeom>
          <a:noFill/>
        </p:spPr>
        <p:txBody>
          <a:bodyPr wrap="none" rtlCol="0">
            <a:spAutoFit/>
          </a:bodyPr>
          <a:lstStyle/>
          <a:p>
            <a:r>
              <a:rPr lang="en-US" smtClean="0"/>
              <a:t>Sandy Bridge</a:t>
            </a:r>
            <a:endParaRPr lang="en-US"/>
          </a:p>
        </p:txBody>
      </p:sp>
      <p:grpSp>
        <p:nvGrpSpPr>
          <p:cNvPr id="13" name="Group 12"/>
          <p:cNvGrpSpPr/>
          <p:nvPr/>
        </p:nvGrpSpPr>
        <p:grpSpPr>
          <a:xfrm>
            <a:off x="5313019" y="2023093"/>
            <a:ext cx="6778288" cy="4768686"/>
            <a:chOff x="4259826" y="2974727"/>
            <a:chExt cx="7177000" cy="5116823"/>
          </a:xfrm>
        </p:grpSpPr>
        <p:pic>
          <p:nvPicPr>
            <p:cNvPr id="4" name="Picture 3"/>
            <p:cNvPicPr>
              <a:picLocks noChangeAspect="1"/>
            </p:cNvPicPr>
            <p:nvPr/>
          </p:nvPicPr>
          <p:blipFill>
            <a:blip r:embed="rId3"/>
            <a:stretch>
              <a:fillRect/>
            </a:stretch>
          </p:blipFill>
          <p:spPr>
            <a:xfrm>
              <a:off x="7798900" y="5624450"/>
              <a:ext cx="3637926" cy="2467100"/>
            </a:xfrm>
            <a:prstGeom prst="rect">
              <a:avLst/>
            </a:prstGeom>
          </p:spPr>
        </p:pic>
        <p:pic>
          <p:nvPicPr>
            <p:cNvPr id="6" name="Picture 5"/>
            <p:cNvPicPr>
              <a:picLocks noChangeAspect="1"/>
            </p:cNvPicPr>
            <p:nvPr/>
          </p:nvPicPr>
          <p:blipFill>
            <a:blip r:embed="rId4"/>
            <a:stretch>
              <a:fillRect/>
            </a:stretch>
          </p:blipFill>
          <p:spPr>
            <a:xfrm>
              <a:off x="7798900" y="2974728"/>
              <a:ext cx="3637926" cy="2467099"/>
            </a:xfrm>
            <a:prstGeom prst="rect">
              <a:avLst/>
            </a:prstGeom>
          </p:spPr>
        </p:pic>
        <p:pic>
          <p:nvPicPr>
            <p:cNvPr id="8" name="Picture 7"/>
            <p:cNvPicPr>
              <a:picLocks noChangeAspect="1"/>
            </p:cNvPicPr>
            <p:nvPr/>
          </p:nvPicPr>
          <p:blipFill>
            <a:blip r:embed="rId5"/>
            <a:stretch>
              <a:fillRect/>
            </a:stretch>
          </p:blipFill>
          <p:spPr>
            <a:xfrm>
              <a:off x="4277037" y="5624450"/>
              <a:ext cx="3637926" cy="2467099"/>
            </a:xfrm>
            <a:prstGeom prst="rect">
              <a:avLst/>
            </a:prstGeom>
          </p:spPr>
        </p:pic>
        <p:pic>
          <p:nvPicPr>
            <p:cNvPr id="9" name="Picture 8"/>
            <p:cNvPicPr>
              <a:picLocks noChangeAspect="1"/>
            </p:cNvPicPr>
            <p:nvPr/>
          </p:nvPicPr>
          <p:blipFill>
            <a:blip r:embed="rId6"/>
            <a:stretch>
              <a:fillRect/>
            </a:stretch>
          </p:blipFill>
          <p:spPr>
            <a:xfrm>
              <a:off x="4259826" y="2974727"/>
              <a:ext cx="3637926" cy="2467100"/>
            </a:xfrm>
            <a:prstGeom prst="rect">
              <a:avLst/>
            </a:prstGeom>
          </p:spPr>
        </p:pic>
      </p:grpSp>
      <p:sp>
        <p:nvSpPr>
          <p:cNvPr id="10" name="TextBox 9"/>
          <p:cNvSpPr txBox="1"/>
          <p:nvPr/>
        </p:nvSpPr>
        <p:spPr>
          <a:xfrm>
            <a:off x="6742230" y="1568662"/>
            <a:ext cx="577402" cy="369332"/>
          </a:xfrm>
          <a:prstGeom prst="rect">
            <a:avLst/>
          </a:prstGeom>
          <a:noFill/>
        </p:spPr>
        <p:txBody>
          <a:bodyPr wrap="none" rtlCol="0">
            <a:spAutoFit/>
          </a:bodyPr>
          <a:lstStyle/>
          <a:p>
            <a:r>
              <a:rPr lang="en-US" dirty="0" smtClean="0"/>
              <a:t>KNC</a:t>
            </a:r>
            <a:endParaRPr lang="en-US" dirty="0"/>
          </a:p>
        </p:txBody>
      </p:sp>
      <p:sp>
        <p:nvSpPr>
          <p:cNvPr id="5" name="TextBox 4"/>
          <p:cNvSpPr txBox="1"/>
          <p:nvPr/>
        </p:nvSpPr>
        <p:spPr>
          <a:xfrm rot="16200000">
            <a:off x="4500728" y="2988049"/>
            <a:ext cx="1417504" cy="369332"/>
          </a:xfrm>
          <a:prstGeom prst="rect">
            <a:avLst/>
          </a:prstGeom>
          <a:noFill/>
        </p:spPr>
        <p:txBody>
          <a:bodyPr wrap="none" rtlCol="0">
            <a:spAutoFit/>
          </a:bodyPr>
          <a:lstStyle/>
          <a:p>
            <a:r>
              <a:rPr lang="en-US" dirty="0" smtClean="0"/>
              <a:t>Vectorization</a:t>
            </a:r>
            <a:endParaRPr lang="en-US" dirty="0"/>
          </a:p>
        </p:txBody>
      </p:sp>
      <p:sp>
        <p:nvSpPr>
          <p:cNvPr id="14" name="TextBox 13"/>
          <p:cNvSpPr txBox="1"/>
          <p:nvPr/>
        </p:nvSpPr>
        <p:spPr>
          <a:xfrm rot="16200000">
            <a:off x="4412531" y="5375490"/>
            <a:ext cx="1593898" cy="369332"/>
          </a:xfrm>
          <a:prstGeom prst="rect">
            <a:avLst/>
          </a:prstGeom>
          <a:noFill/>
        </p:spPr>
        <p:txBody>
          <a:bodyPr wrap="none" rtlCol="0">
            <a:spAutoFit/>
          </a:bodyPr>
          <a:lstStyle/>
          <a:p>
            <a:r>
              <a:rPr lang="en-US" smtClean="0"/>
              <a:t>Multithreading</a:t>
            </a:r>
            <a:endParaRPr lang="en-US" dirty="0"/>
          </a:p>
        </p:txBody>
      </p:sp>
      <p:sp>
        <p:nvSpPr>
          <p:cNvPr id="11" name="Slide Number Placeholder 10"/>
          <p:cNvSpPr>
            <a:spLocks noGrp="1"/>
          </p:cNvSpPr>
          <p:nvPr>
            <p:ph type="sldNum" sz="quarter" idx="12"/>
          </p:nvPr>
        </p:nvSpPr>
        <p:spPr/>
        <p:txBody>
          <a:bodyPr/>
          <a:lstStyle/>
          <a:p>
            <a:fld id="{5AACA1C6-9A21-CD49-896D-85E6117B2B19}" type="slidenum">
              <a:rPr lang="en-US" smtClean="0"/>
              <a:t>11</a:t>
            </a:fld>
            <a:endParaRPr lang="en-US"/>
          </a:p>
        </p:txBody>
      </p:sp>
    </p:spTree>
    <p:extLst>
      <p:ext uri="{BB962C8B-B14F-4D97-AF65-F5344CB8AC3E}">
        <p14:creationId xmlns:p14="http://schemas.microsoft.com/office/powerpoint/2010/main" val="13957573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02425" cy="1325563"/>
          </a:xfrm>
        </p:spPr>
        <p:txBody>
          <a:bodyPr>
            <a:normAutofit/>
          </a:bodyPr>
          <a:lstStyle/>
          <a:p>
            <a:r>
              <a:rPr lang="en-US" sz="4000" dirty="0" smtClean="0"/>
              <a:t>GPU: Finding a Suitable Memory Representation</a:t>
            </a:r>
            <a:endParaRPr lang="en-US" sz="4000" dirty="0"/>
          </a:p>
        </p:txBody>
      </p:sp>
      <p:grpSp>
        <p:nvGrpSpPr>
          <p:cNvPr id="4" name="Group 320"/>
          <p:cNvGrpSpPr/>
          <p:nvPr/>
        </p:nvGrpSpPr>
        <p:grpSpPr>
          <a:xfrm>
            <a:off x="1165190" y="1690688"/>
            <a:ext cx="3929769" cy="1261144"/>
            <a:chOff x="0" y="0"/>
            <a:chExt cx="5589175" cy="1856859"/>
          </a:xfrm>
        </p:grpSpPr>
        <p:grpSp>
          <p:nvGrpSpPr>
            <p:cNvPr id="5" name="Group 314"/>
            <p:cNvGrpSpPr/>
            <p:nvPr/>
          </p:nvGrpSpPr>
          <p:grpSpPr>
            <a:xfrm>
              <a:off x="0" y="0"/>
              <a:ext cx="5589175" cy="216361"/>
              <a:chOff x="0" y="0"/>
              <a:chExt cx="5589174" cy="216360"/>
            </a:xfrm>
          </p:grpSpPr>
          <p:grpSp>
            <p:nvGrpSpPr>
              <p:cNvPr id="11" name="Group 289"/>
              <p:cNvGrpSpPr/>
              <p:nvPr/>
            </p:nvGrpSpPr>
            <p:grpSpPr>
              <a:xfrm>
                <a:off x="0" y="0"/>
                <a:ext cx="1340119" cy="216361"/>
                <a:chOff x="0" y="0"/>
                <a:chExt cx="1340118" cy="216360"/>
              </a:xfrm>
            </p:grpSpPr>
            <p:sp>
              <p:nvSpPr>
                <p:cNvPr id="36" name="Shape 282"/>
                <p:cNvSpPr/>
                <p:nvPr/>
              </p:nvSpPr>
              <p:spPr>
                <a:xfrm>
                  <a:off x="0" y="0"/>
                  <a:ext cx="216361" cy="216361"/>
                </a:xfrm>
                <a:prstGeom prst="rect">
                  <a:avLst/>
                </a:prstGeom>
                <a:blipFill rotWithShape="1">
                  <a:blip r:embed="rId3"/>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37" name="Shape 283"/>
                <p:cNvSpPr/>
                <p:nvPr/>
              </p:nvSpPr>
              <p:spPr>
                <a:xfrm>
                  <a:off x="248523" y="0"/>
                  <a:ext cx="216361" cy="216361"/>
                </a:xfrm>
                <a:prstGeom prst="rect">
                  <a:avLst/>
                </a:prstGeom>
                <a:blipFill rotWithShape="1">
                  <a:blip r:embed="rId3"/>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38" name="Shape 284"/>
                <p:cNvSpPr/>
                <p:nvPr/>
              </p:nvSpPr>
              <p:spPr>
                <a:xfrm>
                  <a:off x="497046" y="0"/>
                  <a:ext cx="216362" cy="216361"/>
                </a:xfrm>
                <a:prstGeom prst="rect">
                  <a:avLst/>
                </a:prstGeom>
                <a:blipFill rotWithShape="1">
                  <a:blip r:embed="rId3"/>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39" name="Shape 285"/>
                <p:cNvSpPr/>
                <p:nvPr/>
              </p:nvSpPr>
              <p:spPr>
                <a:xfrm>
                  <a:off x="1123757" y="0"/>
                  <a:ext cx="216362" cy="216361"/>
                </a:xfrm>
                <a:prstGeom prst="rect">
                  <a:avLst/>
                </a:prstGeom>
                <a:blipFill rotWithShape="1">
                  <a:blip r:embed="rId3"/>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40" name="Shape 286"/>
                <p:cNvSpPr/>
                <p:nvPr/>
              </p:nvSpPr>
              <p:spPr>
                <a:xfrm>
                  <a:off x="761113" y="74972"/>
                  <a:ext cx="66416" cy="66416"/>
                </a:xfrm>
                <a:prstGeom prst="rect">
                  <a:avLst/>
                </a:prstGeom>
                <a:blipFill rotWithShape="1">
                  <a:blip r:embed="rId3"/>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41" name="Shape 287"/>
                <p:cNvSpPr/>
                <p:nvPr/>
              </p:nvSpPr>
              <p:spPr>
                <a:xfrm>
                  <a:off x="869166" y="74972"/>
                  <a:ext cx="66416" cy="66416"/>
                </a:xfrm>
                <a:prstGeom prst="rect">
                  <a:avLst/>
                </a:prstGeom>
                <a:blipFill rotWithShape="1">
                  <a:blip r:embed="rId3"/>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42" name="Shape 288"/>
                <p:cNvSpPr/>
                <p:nvPr/>
              </p:nvSpPr>
              <p:spPr>
                <a:xfrm>
                  <a:off x="977220" y="74972"/>
                  <a:ext cx="66416" cy="66416"/>
                </a:xfrm>
                <a:prstGeom prst="rect">
                  <a:avLst/>
                </a:prstGeom>
                <a:blipFill rotWithShape="1">
                  <a:blip r:embed="rId3"/>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grpSp>
          <p:grpSp>
            <p:nvGrpSpPr>
              <p:cNvPr id="12" name="Group 297"/>
              <p:cNvGrpSpPr/>
              <p:nvPr/>
            </p:nvGrpSpPr>
            <p:grpSpPr>
              <a:xfrm>
                <a:off x="1416352" y="0"/>
                <a:ext cx="1340119" cy="216361"/>
                <a:chOff x="0" y="0"/>
                <a:chExt cx="1340118" cy="216360"/>
              </a:xfrm>
            </p:grpSpPr>
            <p:sp>
              <p:nvSpPr>
                <p:cNvPr id="29" name="Shape 290"/>
                <p:cNvSpPr/>
                <p:nvPr/>
              </p:nvSpPr>
              <p:spPr>
                <a:xfrm>
                  <a:off x="0" y="0"/>
                  <a:ext cx="216361" cy="216361"/>
                </a:xfrm>
                <a:prstGeom prst="rect">
                  <a:avLst/>
                </a:prstGeom>
                <a:blipFill rotWithShape="1">
                  <a:blip r:embed="rId4"/>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30" name="Shape 291"/>
                <p:cNvSpPr/>
                <p:nvPr/>
              </p:nvSpPr>
              <p:spPr>
                <a:xfrm>
                  <a:off x="248523" y="0"/>
                  <a:ext cx="216361" cy="216361"/>
                </a:xfrm>
                <a:prstGeom prst="rect">
                  <a:avLst/>
                </a:prstGeom>
                <a:blipFill rotWithShape="1">
                  <a:blip r:embed="rId4"/>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31" name="Shape 292"/>
                <p:cNvSpPr/>
                <p:nvPr/>
              </p:nvSpPr>
              <p:spPr>
                <a:xfrm>
                  <a:off x="497046" y="0"/>
                  <a:ext cx="216362" cy="216361"/>
                </a:xfrm>
                <a:prstGeom prst="rect">
                  <a:avLst/>
                </a:prstGeom>
                <a:blipFill rotWithShape="1">
                  <a:blip r:embed="rId4"/>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32" name="Shape 293"/>
                <p:cNvSpPr/>
                <p:nvPr/>
              </p:nvSpPr>
              <p:spPr>
                <a:xfrm>
                  <a:off x="1123757" y="0"/>
                  <a:ext cx="216362" cy="216361"/>
                </a:xfrm>
                <a:prstGeom prst="rect">
                  <a:avLst/>
                </a:prstGeom>
                <a:blipFill rotWithShape="1">
                  <a:blip r:embed="rId4"/>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33" name="Shape 294"/>
                <p:cNvSpPr/>
                <p:nvPr/>
              </p:nvSpPr>
              <p:spPr>
                <a:xfrm>
                  <a:off x="761113" y="74972"/>
                  <a:ext cx="66416" cy="66416"/>
                </a:xfrm>
                <a:prstGeom prst="rect">
                  <a:avLst/>
                </a:prstGeom>
                <a:blipFill rotWithShape="1">
                  <a:blip r:embed="rId4"/>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34" name="Shape 295"/>
                <p:cNvSpPr/>
                <p:nvPr/>
              </p:nvSpPr>
              <p:spPr>
                <a:xfrm>
                  <a:off x="869167" y="74972"/>
                  <a:ext cx="66415" cy="66416"/>
                </a:xfrm>
                <a:prstGeom prst="rect">
                  <a:avLst/>
                </a:prstGeom>
                <a:blipFill rotWithShape="1">
                  <a:blip r:embed="rId4"/>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35" name="Shape 296"/>
                <p:cNvSpPr/>
                <p:nvPr/>
              </p:nvSpPr>
              <p:spPr>
                <a:xfrm>
                  <a:off x="977220" y="74972"/>
                  <a:ext cx="66416" cy="66416"/>
                </a:xfrm>
                <a:prstGeom prst="rect">
                  <a:avLst/>
                </a:prstGeom>
                <a:blipFill rotWithShape="1">
                  <a:blip r:embed="rId4"/>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grpSp>
          <p:grpSp>
            <p:nvGrpSpPr>
              <p:cNvPr id="13" name="Group 305"/>
              <p:cNvGrpSpPr/>
              <p:nvPr/>
            </p:nvGrpSpPr>
            <p:grpSpPr>
              <a:xfrm>
                <a:off x="2832704" y="0"/>
                <a:ext cx="1340119" cy="216361"/>
                <a:chOff x="0" y="0"/>
                <a:chExt cx="1340118" cy="216360"/>
              </a:xfrm>
            </p:grpSpPr>
            <p:sp>
              <p:nvSpPr>
                <p:cNvPr id="22" name="Shape 298"/>
                <p:cNvSpPr/>
                <p:nvPr/>
              </p:nvSpPr>
              <p:spPr>
                <a:xfrm>
                  <a:off x="0" y="0"/>
                  <a:ext cx="216361" cy="216361"/>
                </a:xfrm>
                <a:prstGeom prst="rect">
                  <a:avLst/>
                </a:prstGeom>
                <a:blipFill rotWithShape="1">
                  <a:blip r:embed="rId5"/>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23" name="Shape 299"/>
                <p:cNvSpPr/>
                <p:nvPr/>
              </p:nvSpPr>
              <p:spPr>
                <a:xfrm>
                  <a:off x="248523" y="0"/>
                  <a:ext cx="216361" cy="216361"/>
                </a:xfrm>
                <a:prstGeom prst="rect">
                  <a:avLst/>
                </a:prstGeom>
                <a:blipFill rotWithShape="1">
                  <a:blip r:embed="rId5"/>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24" name="Shape 300"/>
                <p:cNvSpPr/>
                <p:nvPr/>
              </p:nvSpPr>
              <p:spPr>
                <a:xfrm>
                  <a:off x="497046" y="0"/>
                  <a:ext cx="216362" cy="216361"/>
                </a:xfrm>
                <a:prstGeom prst="rect">
                  <a:avLst/>
                </a:prstGeom>
                <a:blipFill rotWithShape="1">
                  <a:blip r:embed="rId5"/>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25" name="Shape 301"/>
                <p:cNvSpPr/>
                <p:nvPr/>
              </p:nvSpPr>
              <p:spPr>
                <a:xfrm>
                  <a:off x="1123757" y="0"/>
                  <a:ext cx="216362" cy="216361"/>
                </a:xfrm>
                <a:prstGeom prst="rect">
                  <a:avLst/>
                </a:prstGeom>
                <a:blipFill rotWithShape="1">
                  <a:blip r:embed="rId5"/>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26" name="Shape 302"/>
                <p:cNvSpPr/>
                <p:nvPr/>
              </p:nvSpPr>
              <p:spPr>
                <a:xfrm>
                  <a:off x="761113" y="74972"/>
                  <a:ext cx="66416" cy="66416"/>
                </a:xfrm>
                <a:prstGeom prst="rect">
                  <a:avLst/>
                </a:prstGeom>
                <a:blipFill rotWithShape="1">
                  <a:blip r:embed="rId5"/>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27" name="Shape 303"/>
                <p:cNvSpPr/>
                <p:nvPr/>
              </p:nvSpPr>
              <p:spPr>
                <a:xfrm>
                  <a:off x="869167" y="74972"/>
                  <a:ext cx="66416" cy="66416"/>
                </a:xfrm>
                <a:prstGeom prst="rect">
                  <a:avLst/>
                </a:prstGeom>
                <a:blipFill rotWithShape="1">
                  <a:blip r:embed="rId5"/>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28" name="Shape 304"/>
                <p:cNvSpPr/>
                <p:nvPr/>
              </p:nvSpPr>
              <p:spPr>
                <a:xfrm>
                  <a:off x="977220" y="74972"/>
                  <a:ext cx="66416" cy="66416"/>
                </a:xfrm>
                <a:prstGeom prst="rect">
                  <a:avLst/>
                </a:prstGeom>
                <a:blipFill rotWithShape="1">
                  <a:blip r:embed="rId5"/>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grpSp>
          <p:grpSp>
            <p:nvGrpSpPr>
              <p:cNvPr id="14" name="Group 313"/>
              <p:cNvGrpSpPr/>
              <p:nvPr/>
            </p:nvGrpSpPr>
            <p:grpSpPr>
              <a:xfrm>
                <a:off x="4249056" y="0"/>
                <a:ext cx="1340119" cy="216361"/>
                <a:chOff x="0" y="0"/>
                <a:chExt cx="1340118" cy="216360"/>
              </a:xfrm>
            </p:grpSpPr>
            <p:sp>
              <p:nvSpPr>
                <p:cNvPr id="15" name="Shape 306"/>
                <p:cNvSpPr/>
                <p:nvPr/>
              </p:nvSpPr>
              <p:spPr>
                <a:xfrm>
                  <a:off x="0" y="0"/>
                  <a:ext cx="216361" cy="216361"/>
                </a:xfrm>
                <a:prstGeom prst="rect">
                  <a:avLst/>
                </a:prstGeom>
                <a:blipFill rotWithShape="1">
                  <a:blip r:embed="rId6"/>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16" name="Shape 307"/>
                <p:cNvSpPr/>
                <p:nvPr/>
              </p:nvSpPr>
              <p:spPr>
                <a:xfrm>
                  <a:off x="248523" y="0"/>
                  <a:ext cx="216361" cy="216361"/>
                </a:xfrm>
                <a:prstGeom prst="rect">
                  <a:avLst/>
                </a:prstGeom>
                <a:blipFill rotWithShape="1">
                  <a:blip r:embed="rId6"/>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17" name="Shape 308"/>
                <p:cNvSpPr/>
                <p:nvPr/>
              </p:nvSpPr>
              <p:spPr>
                <a:xfrm>
                  <a:off x="497046" y="0"/>
                  <a:ext cx="216362" cy="216361"/>
                </a:xfrm>
                <a:prstGeom prst="rect">
                  <a:avLst/>
                </a:prstGeom>
                <a:blipFill rotWithShape="1">
                  <a:blip r:embed="rId6"/>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18" name="Shape 309"/>
                <p:cNvSpPr/>
                <p:nvPr/>
              </p:nvSpPr>
              <p:spPr>
                <a:xfrm>
                  <a:off x="1123757" y="0"/>
                  <a:ext cx="216362" cy="216361"/>
                </a:xfrm>
                <a:prstGeom prst="rect">
                  <a:avLst/>
                </a:prstGeom>
                <a:blipFill rotWithShape="1">
                  <a:blip r:embed="rId6"/>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19" name="Shape 310"/>
                <p:cNvSpPr/>
                <p:nvPr/>
              </p:nvSpPr>
              <p:spPr>
                <a:xfrm>
                  <a:off x="761113" y="74972"/>
                  <a:ext cx="66416" cy="66416"/>
                </a:xfrm>
                <a:prstGeom prst="rect">
                  <a:avLst/>
                </a:prstGeom>
                <a:blipFill rotWithShape="1">
                  <a:blip r:embed="rId6"/>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20" name="Shape 311"/>
                <p:cNvSpPr/>
                <p:nvPr/>
              </p:nvSpPr>
              <p:spPr>
                <a:xfrm>
                  <a:off x="869167" y="74972"/>
                  <a:ext cx="66416" cy="66416"/>
                </a:xfrm>
                <a:prstGeom prst="rect">
                  <a:avLst/>
                </a:prstGeom>
                <a:blipFill rotWithShape="1">
                  <a:blip r:embed="rId6"/>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21" name="Shape 312"/>
                <p:cNvSpPr/>
                <p:nvPr/>
              </p:nvSpPr>
              <p:spPr>
                <a:xfrm>
                  <a:off x="977220" y="74972"/>
                  <a:ext cx="66416" cy="66416"/>
                </a:xfrm>
                <a:prstGeom prst="rect">
                  <a:avLst/>
                </a:prstGeom>
                <a:blipFill rotWithShape="1">
                  <a:blip r:embed="rId6"/>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grpSp>
        </p:grpSp>
        <p:graphicFrame>
          <p:nvGraphicFramePr>
            <p:cNvPr id="6" name="Table 315"/>
            <p:cNvGraphicFramePr/>
            <p:nvPr>
              <p:extLst/>
            </p:nvPr>
          </p:nvGraphicFramePr>
          <p:xfrm>
            <a:off x="2053898" y="1213614"/>
            <a:ext cx="1487809" cy="643245"/>
          </p:xfrm>
          <a:graphic>
            <a:graphicData uri="http://schemas.openxmlformats.org/drawingml/2006/table">
              <a:tbl>
                <a:tblPr/>
                <a:tblGrid>
                  <a:gridCol w="261521"/>
                  <a:gridCol w="261521"/>
                  <a:gridCol w="261521"/>
                  <a:gridCol w="261521"/>
                </a:tblGrid>
                <a:tr h="414320">
                  <a:tc>
                    <a:txBody>
                      <a:bodyPr/>
                      <a:lstStyle/>
                      <a:p>
                        <a:pPr defTabSz="914400">
                          <a:defRPr sz="2200">
                            <a:sym typeface="Avenir Next Medium"/>
                          </a:defRPr>
                        </a:pPr>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2200">
                            <a:sym typeface="Avenir Next Medium"/>
                          </a:defRPr>
                        </a:pPr>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2200">
                            <a:sym typeface="Avenir Next Medium"/>
                          </a:defRPr>
                        </a:pPr>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2200">
                            <a:sym typeface="Avenir Next Medium"/>
                          </a:defRPr>
                        </a:pPr>
                        <a:endParaRPr dirty="0"/>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bl>
            </a:graphicData>
          </a:graphic>
        </p:graphicFrame>
        <p:sp>
          <p:nvSpPr>
            <p:cNvPr id="7" name="Shape 316"/>
            <p:cNvSpPr/>
            <p:nvPr/>
          </p:nvSpPr>
          <p:spPr>
            <a:xfrm flipH="1" flipV="1">
              <a:off x="366642" y="212999"/>
              <a:ext cx="1967239" cy="1001094"/>
            </a:xfrm>
            <a:prstGeom prst="line">
              <a:avLst/>
            </a:prstGeom>
            <a:noFill/>
            <a:ln w="25400" cap="flat">
              <a:solidFill>
                <a:schemeClr val="accent5">
                  <a:alpha val="75000"/>
                </a:schemeClr>
              </a:solidFill>
              <a:prstDash val="solid"/>
              <a:miter lim="400000"/>
              <a:tailEnd type="triangle" w="med" len="med"/>
            </a:ln>
            <a:effectLst/>
          </p:spPr>
          <p:txBody>
            <a:bodyPr wrap="square" lIns="35718" tIns="35718" rIns="35718" bIns="35718" numCol="1" anchor="ctr">
              <a:noAutofit/>
            </a:bodyPr>
            <a:lstStyle/>
            <a:p>
              <a:pPr>
                <a:defRPr sz="1600" cap="all" spc="32">
                  <a:latin typeface="+mn-lt"/>
                  <a:ea typeface="+mn-ea"/>
                  <a:cs typeface="+mn-cs"/>
                  <a:sym typeface="Futura"/>
                </a:defRPr>
              </a:pPr>
              <a:endParaRPr sz="1125"/>
            </a:p>
          </p:txBody>
        </p:sp>
        <p:sp>
          <p:nvSpPr>
            <p:cNvPr id="8" name="Shape 317"/>
            <p:cNvSpPr/>
            <p:nvPr/>
          </p:nvSpPr>
          <p:spPr>
            <a:xfrm flipH="1" flipV="1">
              <a:off x="1781996" y="221739"/>
              <a:ext cx="869510" cy="984176"/>
            </a:xfrm>
            <a:prstGeom prst="line">
              <a:avLst/>
            </a:prstGeom>
            <a:noFill/>
            <a:ln w="25400" cap="flat">
              <a:solidFill>
                <a:schemeClr val="accent5">
                  <a:alpha val="75000"/>
                </a:schemeClr>
              </a:solidFill>
              <a:prstDash val="solid"/>
              <a:miter lim="400000"/>
              <a:tailEnd type="triangle" w="med" len="med"/>
            </a:ln>
            <a:effectLst/>
          </p:spPr>
          <p:txBody>
            <a:bodyPr wrap="square" lIns="35718" tIns="35718" rIns="35718" bIns="35718" numCol="1" anchor="ctr">
              <a:noAutofit/>
            </a:bodyPr>
            <a:lstStyle/>
            <a:p>
              <a:pPr>
                <a:defRPr sz="1600" cap="all" spc="32">
                  <a:latin typeface="+mn-lt"/>
                  <a:ea typeface="+mn-ea"/>
                  <a:cs typeface="+mn-cs"/>
                  <a:sym typeface="Futura"/>
                </a:defRPr>
              </a:pPr>
              <a:endParaRPr sz="1125"/>
            </a:p>
          </p:txBody>
        </p:sp>
        <p:sp>
          <p:nvSpPr>
            <p:cNvPr id="9" name="Shape 318"/>
            <p:cNvSpPr/>
            <p:nvPr/>
          </p:nvSpPr>
          <p:spPr>
            <a:xfrm flipV="1">
              <a:off x="2919941" y="218669"/>
              <a:ext cx="253456" cy="994462"/>
            </a:xfrm>
            <a:prstGeom prst="line">
              <a:avLst/>
            </a:prstGeom>
            <a:noFill/>
            <a:ln w="25400" cap="flat">
              <a:solidFill>
                <a:schemeClr val="accent5">
                  <a:alpha val="75000"/>
                </a:schemeClr>
              </a:solidFill>
              <a:prstDash val="solid"/>
              <a:miter lim="400000"/>
              <a:tailEnd type="triangle" w="med" len="med"/>
            </a:ln>
            <a:effectLst/>
          </p:spPr>
          <p:txBody>
            <a:bodyPr wrap="square" lIns="35718" tIns="35718" rIns="35718" bIns="35718" numCol="1" anchor="ctr">
              <a:noAutofit/>
            </a:bodyPr>
            <a:lstStyle/>
            <a:p>
              <a:pPr>
                <a:defRPr sz="1600" cap="all" spc="32">
                  <a:latin typeface="+mn-lt"/>
                  <a:ea typeface="+mn-ea"/>
                  <a:cs typeface="+mn-cs"/>
                  <a:sym typeface="Futura"/>
                </a:defRPr>
              </a:pPr>
              <a:endParaRPr sz="1125"/>
            </a:p>
          </p:txBody>
        </p:sp>
        <p:sp>
          <p:nvSpPr>
            <p:cNvPr id="10" name="Shape 319"/>
            <p:cNvSpPr/>
            <p:nvPr/>
          </p:nvSpPr>
          <p:spPr>
            <a:xfrm flipV="1">
              <a:off x="3179448" y="206113"/>
              <a:ext cx="1366055" cy="1013276"/>
            </a:xfrm>
            <a:prstGeom prst="line">
              <a:avLst/>
            </a:prstGeom>
            <a:noFill/>
            <a:ln w="25400" cap="flat">
              <a:solidFill>
                <a:schemeClr val="accent5">
                  <a:alpha val="75000"/>
                </a:schemeClr>
              </a:solidFill>
              <a:prstDash val="solid"/>
              <a:miter lim="400000"/>
              <a:tailEnd type="triangle" w="med" len="med"/>
            </a:ln>
            <a:effectLst/>
          </p:spPr>
          <p:txBody>
            <a:bodyPr wrap="square" lIns="35718" tIns="35718" rIns="35718" bIns="35718" numCol="1" anchor="ctr">
              <a:noAutofit/>
            </a:bodyPr>
            <a:lstStyle/>
            <a:p>
              <a:pPr>
                <a:defRPr sz="1600" cap="all" spc="32">
                  <a:latin typeface="+mn-lt"/>
                  <a:ea typeface="+mn-ea"/>
                  <a:cs typeface="+mn-cs"/>
                  <a:sym typeface="Futura"/>
                </a:defRPr>
              </a:pPr>
              <a:endParaRPr sz="1125"/>
            </a:p>
          </p:txBody>
        </p:sp>
      </p:grpSp>
      <p:grpSp>
        <p:nvGrpSpPr>
          <p:cNvPr id="43" name="Group 364"/>
          <p:cNvGrpSpPr/>
          <p:nvPr/>
        </p:nvGrpSpPr>
        <p:grpSpPr>
          <a:xfrm>
            <a:off x="6804396" y="1690688"/>
            <a:ext cx="4038123" cy="1192081"/>
            <a:chOff x="0" y="0"/>
            <a:chExt cx="5743281" cy="1695452"/>
          </a:xfrm>
        </p:grpSpPr>
        <p:grpSp>
          <p:nvGrpSpPr>
            <p:cNvPr id="44" name="Group 358"/>
            <p:cNvGrpSpPr/>
            <p:nvPr/>
          </p:nvGrpSpPr>
          <p:grpSpPr>
            <a:xfrm>
              <a:off x="0" y="0"/>
              <a:ext cx="5743281" cy="225866"/>
              <a:chOff x="0" y="0"/>
              <a:chExt cx="5743280" cy="225865"/>
            </a:xfrm>
          </p:grpSpPr>
          <p:grpSp>
            <p:nvGrpSpPr>
              <p:cNvPr id="50" name="Group 333"/>
              <p:cNvGrpSpPr/>
              <p:nvPr/>
            </p:nvGrpSpPr>
            <p:grpSpPr>
              <a:xfrm>
                <a:off x="1448096" y="0"/>
                <a:ext cx="1398993" cy="225866"/>
                <a:chOff x="0" y="0"/>
                <a:chExt cx="1398991" cy="225865"/>
              </a:xfrm>
            </p:grpSpPr>
            <p:sp>
              <p:nvSpPr>
                <p:cNvPr id="75" name="Shape 326"/>
                <p:cNvSpPr/>
                <p:nvPr/>
              </p:nvSpPr>
              <p:spPr>
                <a:xfrm>
                  <a:off x="0" y="0"/>
                  <a:ext cx="225866" cy="225866"/>
                </a:xfrm>
                <a:prstGeom prst="rect">
                  <a:avLst/>
                </a:prstGeom>
                <a:blipFill rotWithShape="1">
                  <a:blip r:embed="rId3"/>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76" name="Shape 327"/>
                <p:cNvSpPr/>
                <p:nvPr/>
              </p:nvSpPr>
              <p:spPr>
                <a:xfrm>
                  <a:off x="259441" y="0"/>
                  <a:ext cx="225866" cy="225866"/>
                </a:xfrm>
                <a:prstGeom prst="rect">
                  <a:avLst/>
                </a:prstGeom>
                <a:blipFill rotWithShape="1">
                  <a:blip r:embed="rId4"/>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77" name="Shape 328"/>
                <p:cNvSpPr/>
                <p:nvPr/>
              </p:nvSpPr>
              <p:spPr>
                <a:xfrm>
                  <a:off x="518882" y="0"/>
                  <a:ext cx="225867" cy="225866"/>
                </a:xfrm>
                <a:prstGeom prst="rect">
                  <a:avLst/>
                </a:prstGeom>
                <a:blipFill rotWithShape="1">
                  <a:blip r:embed="rId5"/>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78" name="Shape 329"/>
                <p:cNvSpPr/>
                <p:nvPr/>
              </p:nvSpPr>
              <p:spPr>
                <a:xfrm>
                  <a:off x="1173125" y="0"/>
                  <a:ext cx="225867" cy="225866"/>
                </a:xfrm>
                <a:prstGeom prst="rect">
                  <a:avLst/>
                </a:prstGeom>
                <a:blipFill rotWithShape="1">
                  <a:blip r:embed="rId6"/>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79" name="Shape 330"/>
                <p:cNvSpPr/>
                <p:nvPr/>
              </p:nvSpPr>
              <p:spPr>
                <a:xfrm>
                  <a:off x="794549" y="78266"/>
                  <a:ext cx="69334" cy="69334"/>
                </a:xfrm>
                <a:prstGeom prst="rect">
                  <a:avLst/>
                </a:prstGeom>
                <a:solidFill>
                  <a:srgbClr val="A6AAA9"/>
                </a:solid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80" name="Shape 331"/>
                <p:cNvSpPr/>
                <p:nvPr/>
              </p:nvSpPr>
              <p:spPr>
                <a:xfrm>
                  <a:off x="907350" y="78266"/>
                  <a:ext cx="69334" cy="69334"/>
                </a:xfrm>
                <a:prstGeom prst="rect">
                  <a:avLst/>
                </a:prstGeom>
                <a:solidFill>
                  <a:srgbClr val="A6AAA9"/>
                </a:solid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81" name="Shape 332"/>
                <p:cNvSpPr/>
                <p:nvPr/>
              </p:nvSpPr>
              <p:spPr>
                <a:xfrm>
                  <a:off x="1020151" y="78266"/>
                  <a:ext cx="69333" cy="69334"/>
                </a:xfrm>
                <a:prstGeom prst="rect">
                  <a:avLst/>
                </a:prstGeom>
                <a:solidFill>
                  <a:srgbClr val="A6AAA9"/>
                </a:solid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grpSp>
          <p:grpSp>
            <p:nvGrpSpPr>
              <p:cNvPr id="51" name="Group 341"/>
              <p:cNvGrpSpPr/>
              <p:nvPr/>
            </p:nvGrpSpPr>
            <p:grpSpPr>
              <a:xfrm>
                <a:off x="2896193" y="0"/>
                <a:ext cx="1398992" cy="225866"/>
                <a:chOff x="0" y="0"/>
                <a:chExt cx="1398991" cy="225865"/>
              </a:xfrm>
            </p:grpSpPr>
            <p:sp>
              <p:nvSpPr>
                <p:cNvPr id="68" name="Shape 334"/>
                <p:cNvSpPr/>
                <p:nvPr/>
              </p:nvSpPr>
              <p:spPr>
                <a:xfrm>
                  <a:off x="0" y="0"/>
                  <a:ext cx="225866" cy="225866"/>
                </a:xfrm>
                <a:prstGeom prst="rect">
                  <a:avLst/>
                </a:prstGeom>
                <a:blipFill rotWithShape="1">
                  <a:blip r:embed="rId3"/>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69" name="Shape 335"/>
                <p:cNvSpPr/>
                <p:nvPr/>
              </p:nvSpPr>
              <p:spPr>
                <a:xfrm>
                  <a:off x="259441" y="0"/>
                  <a:ext cx="225866" cy="225866"/>
                </a:xfrm>
                <a:prstGeom prst="rect">
                  <a:avLst/>
                </a:prstGeom>
                <a:blipFill rotWithShape="1">
                  <a:blip r:embed="rId4"/>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70" name="Shape 336"/>
                <p:cNvSpPr/>
                <p:nvPr/>
              </p:nvSpPr>
              <p:spPr>
                <a:xfrm>
                  <a:off x="518882" y="0"/>
                  <a:ext cx="225867" cy="225866"/>
                </a:xfrm>
                <a:prstGeom prst="rect">
                  <a:avLst/>
                </a:prstGeom>
                <a:blipFill rotWithShape="1">
                  <a:blip r:embed="rId5"/>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71" name="Shape 337"/>
                <p:cNvSpPr/>
                <p:nvPr/>
              </p:nvSpPr>
              <p:spPr>
                <a:xfrm>
                  <a:off x="1173125" y="0"/>
                  <a:ext cx="225867" cy="225866"/>
                </a:xfrm>
                <a:prstGeom prst="rect">
                  <a:avLst/>
                </a:prstGeom>
                <a:blipFill rotWithShape="1">
                  <a:blip r:embed="rId6"/>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72" name="Shape 338"/>
                <p:cNvSpPr/>
                <p:nvPr/>
              </p:nvSpPr>
              <p:spPr>
                <a:xfrm>
                  <a:off x="794549" y="78266"/>
                  <a:ext cx="69334" cy="69334"/>
                </a:xfrm>
                <a:prstGeom prst="rect">
                  <a:avLst/>
                </a:prstGeom>
                <a:solidFill>
                  <a:srgbClr val="A6AAA9"/>
                </a:solid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73" name="Shape 339"/>
                <p:cNvSpPr/>
                <p:nvPr/>
              </p:nvSpPr>
              <p:spPr>
                <a:xfrm>
                  <a:off x="907350" y="78266"/>
                  <a:ext cx="69334" cy="69334"/>
                </a:xfrm>
                <a:prstGeom prst="rect">
                  <a:avLst/>
                </a:prstGeom>
                <a:solidFill>
                  <a:srgbClr val="A6AAA9"/>
                </a:solid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74" name="Shape 340"/>
                <p:cNvSpPr/>
                <p:nvPr/>
              </p:nvSpPr>
              <p:spPr>
                <a:xfrm>
                  <a:off x="1020151" y="78266"/>
                  <a:ext cx="69333" cy="69334"/>
                </a:xfrm>
                <a:prstGeom prst="rect">
                  <a:avLst/>
                </a:prstGeom>
                <a:solidFill>
                  <a:srgbClr val="A6AAA9"/>
                </a:solid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grpSp>
          <p:grpSp>
            <p:nvGrpSpPr>
              <p:cNvPr id="52" name="Group 349"/>
              <p:cNvGrpSpPr/>
              <p:nvPr/>
            </p:nvGrpSpPr>
            <p:grpSpPr>
              <a:xfrm>
                <a:off x="4344289" y="0"/>
                <a:ext cx="1398992" cy="225866"/>
                <a:chOff x="0" y="0"/>
                <a:chExt cx="1398991" cy="225865"/>
              </a:xfrm>
            </p:grpSpPr>
            <p:sp>
              <p:nvSpPr>
                <p:cNvPr id="61" name="Shape 342"/>
                <p:cNvSpPr/>
                <p:nvPr/>
              </p:nvSpPr>
              <p:spPr>
                <a:xfrm>
                  <a:off x="0" y="0"/>
                  <a:ext cx="225866" cy="225866"/>
                </a:xfrm>
                <a:prstGeom prst="rect">
                  <a:avLst/>
                </a:prstGeom>
                <a:blipFill rotWithShape="1">
                  <a:blip r:embed="rId3"/>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62" name="Shape 343"/>
                <p:cNvSpPr/>
                <p:nvPr/>
              </p:nvSpPr>
              <p:spPr>
                <a:xfrm>
                  <a:off x="259441" y="0"/>
                  <a:ext cx="225866" cy="225866"/>
                </a:xfrm>
                <a:prstGeom prst="rect">
                  <a:avLst/>
                </a:prstGeom>
                <a:blipFill rotWithShape="1">
                  <a:blip r:embed="rId4"/>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63" name="Shape 344"/>
                <p:cNvSpPr/>
                <p:nvPr/>
              </p:nvSpPr>
              <p:spPr>
                <a:xfrm>
                  <a:off x="518882" y="0"/>
                  <a:ext cx="225867" cy="225866"/>
                </a:xfrm>
                <a:prstGeom prst="rect">
                  <a:avLst/>
                </a:prstGeom>
                <a:blipFill rotWithShape="1">
                  <a:blip r:embed="rId5"/>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64" name="Shape 345"/>
                <p:cNvSpPr/>
                <p:nvPr/>
              </p:nvSpPr>
              <p:spPr>
                <a:xfrm>
                  <a:off x="1173125" y="0"/>
                  <a:ext cx="225867" cy="225866"/>
                </a:xfrm>
                <a:prstGeom prst="rect">
                  <a:avLst/>
                </a:prstGeom>
                <a:blipFill rotWithShape="1">
                  <a:blip r:embed="rId6"/>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65" name="Shape 346"/>
                <p:cNvSpPr/>
                <p:nvPr/>
              </p:nvSpPr>
              <p:spPr>
                <a:xfrm>
                  <a:off x="794549" y="78266"/>
                  <a:ext cx="69334" cy="69334"/>
                </a:xfrm>
                <a:prstGeom prst="rect">
                  <a:avLst/>
                </a:prstGeom>
                <a:solidFill>
                  <a:srgbClr val="A6AAA9"/>
                </a:solid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66" name="Shape 347"/>
                <p:cNvSpPr/>
                <p:nvPr/>
              </p:nvSpPr>
              <p:spPr>
                <a:xfrm>
                  <a:off x="907350" y="78266"/>
                  <a:ext cx="69334" cy="69334"/>
                </a:xfrm>
                <a:prstGeom prst="rect">
                  <a:avLst/>
                </a:prstGeom>
                <a:solidFill>
                  <a:srgbClr val="A6AAA9"/>
                </a:solid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67" name="Shape 348"/>
                <p:cNvSpPr/>
                <p:nvPr/>
              </p:nvSpPr>
              <p:spPr>
                <a:xfrm>
                  <a:off x="1020151" y="78266"/>
                  <a:ext cx="69333" cy="69334"/>
                </a:xfrm>
                <a:prstGeom prst="rect">
                  <a:avLst/>
                </a:prstGeom>
                <a:solidFill>
                  <a:srgbClr val="A6AAA9"/>
                </a:solid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grpSp>
          <p:grpSp>
            <p:nvGrpSpPr>
              <p:cNvPr id="53" name="Group 357"/>
              <p:cNvGrpSpPr/>
              <p:nvPr/>
            </p:nvGrpSpPr>
            <p:grpSpPr>
              <a:xfrm>
                <a:off x="0" y="0"/>
                <a:ext cx="1398992" cy="225866"/>
                <a:chOff x="0" y="0"/>
                <a:chExt cx="1398991" cy="225865"/>
              </a:xfrm>
            </p:grpSpPr>
            <p:sp>
              <p:nvSpPr>
                <p:cNvPr id="54" name="Shape 350"/>
                <p:cNvSpPr/>
                <p:nvPr/>
              </p:nvSpPr>
              <p:spPr>
                <a:xfrm>
                  <a:off x="0" y="0"/>
                  <a:ext cx="225866" cy="225866"/>
                </a:xfrm>
                <a:prstGeom prst="rect">
                  <a:avLst/>
                </a:prstGeom>
                <a:blipFill rotWithShape="1">
                  <a:blip r:embed="rId3"/>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55" name="Shape 351"/>
                <p:cNvSpPr/>
                <p:nvPr/>
              </p:nvSpPr>
              <p:spPr>
                <a:xfrm>
                  <a:off x="259441" y="0"/>
                  <a:ext cx="225866" cy="225866"/>
                </a:xfrm>
                <a:prstGeom prst="rect">
                  <a:avLst/>
                </a:prstGeom>
                <a:blipFill rotWithShape="1">
                  <a:blip r:embed="rId4"/>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56" name="Shape 352"/>
                <p:cNvSpPr/>
                <p:nvPr/>
              </p:nvSpPr>
              <p:spPr>
                <a:xfrm>
                  <a:off x="518882" y="0"/>
                  <a:ext cx="225867" cy="225866"/>
                </a:xfrm>
                <a:prstGeom prst="rect">
                  <a:avLst/>
                </a:prstGeom>
                <a:blipFill rotWithShape="1">
                  <a:blip r:embed="rId5"/>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57" name="Shape 353"/>
                <p:cNvSpPr/>
                <p:nvPr/>
              </p:nvSpPr>
              <p:spPr>
                <a:xfrm>
                  <a:off x="1173125" y="0"/>
                  <a:ext cx="225867" cy="225866"/>
                </a:xfrm>
                <a:prstGeom prst="rect">
                  <a:avLst/>
                </a:prstGeom>
                <a:blipFill rotWithShape="1">
                  <a:blip r:embed="rId6"/>
                  <a:srcRect/>
                  <a:tile tx="0" ty="0" sx="100000" sy="100000" flip="none" algn="tl"/>
                </a:blip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58" name="Shape 354"/>
                <p:cNvSpPr/>
                <p:nvPr/>
              </p:nvSpPr>
              <p:spPr>
                <a:xfrm>
                  <a:off x="794549" y="78266"/>
                  <a:ext cx="69334" cy="69334"/>
                </a:xfrm>
                <a:prstGeom prst="rect">
                  <a:avLst/>
                </a:prstGeom>
                <a:solidFill>
                  <a:srgbClr val="A6AAA9"/>
                </a:solid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59" name="Shape 355"/>
                <p:cNvSpPr/>
                <p:nvPr/>
              </p:nvSpPr>
              <p:spPr>
                <a:xfrm>
                  <a:off x="907350" y="78266"/>
                  <a:ext cx="69334" cy="69334"/>
                </a:xfrm>
                <a:prstGeom prst="rect">
                  <a:avLst/>
                </a:prstGeom>
                <a:solidFill>
                  <a:srgbClr val="A6AAA9"/>
                </a:solid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sp>
              <p:nvSpPr>
                <p:cNvPr id="60" name="Shape 356"/>
                <p:cNvSpPr/>
                <p:nvPr/>
              </p:nvSpPr>
              <p:spPr>
                <a:xfrm>
                  <a:off x="1020151" y="78266"/>
                  <a:ext cx="69333" cy="69334"/>
                </a:xfrm>
                <a:prstGeom prst="rect">
                  <a:avLst/>
                </a:prstGeom>
                <a:solidFill>
                  <a:srgbClr val="A6AAA9"/>
                </a:solidFill>
                <a:ln w="12700" cap="flat">
                  <a:noFill/>
                  <a:miter lim="400000"/>
                </a:ln>
                <a:effectLst/>
              </p:spPr>
              <p:txBody>
                <a:bodyPr wrap="square" lIns="35718" tIns="35718" rIns="35718" bIns="35718" numCol="1" anchor="ctr">
                  <a:noAutofit/>
                </a:bodyPr>
                <a:lstStyle/>
                <a:p>
                  <a:pPr>
                    <a:defRPr sz="1600" cap="all" spc="32">
                      <a:solidFill>
                        <a:srgbClr val="FFFFFF"/>
                      </a:solidFill>
                      <a:latin typeface="+mn-lt"/>
                      <a:ea typeface="+mn-ea"/>
                      <a:cs typeface="+mn-cs"/>
                      <a:sym typeface="Futura"/>
                    </a:defRPr>
                  </a:pPr>
                  <a:endParaRPr sz="1125"/>
                </a:p>
              </p:txBody>
            </p:sp>
          </p:grpSp>
        </p:grpSp>
        <p:graphicFrame>
          <p:nvGraphicFramePr>
            <p:cNvPr id="45" name="Table 359"/>
            <p:cNvGraphicFramePr/>
            <p:nvPr>
              <p:extLst/>
            </p:nvPr>
          </p:nvGraphicFramePr>
          <p:xfrm>
            <a:off x="2105386" y="1074094"/>
            <a:ext cx="1628744" cy="621358"/>
          </p:xfrm>
          <a:graphic>
            <a:graphicData uri="http://schemas.openxmlformats.org/drawingml/2006/table">
              <a:tbl>
                <a:tblPr/>
                <a:tblGrid>
                  <a:gridCol w="286294"/>
                  <a:gridCol w="286294"/>
                  <a:gridCol w="286294"/>
                  <a:gridCol w="286294"/>
                </a:tblGrid>
                <a:tr h="304782">
                  <a:tc>
                    <a:txBody>
                      <a:bodyPr/>
                      <a:lstStyle/>
                      <a:p>
                        <a:pPr defTabSz="914400">
                          <a:defRPr sz="2200">
                            <a:sym typeface="Avenir Next Medium"/>
                          </a:defRPr>
                        </a:pPr>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2200">
                            <a:sym typeface="Avenir Next Medium"/>
                          </a:defRPr>
                        </a:pPr>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2200">
                            <a:sym typeface="Avenir Next Medium"/>
                          </a:defRPr>
                        </a:pPr>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2200">
                            <a:sym typeface="Avenir Next Medium"/>
                          </a:defRPr>
                        </a:pPr>
                        <a:endParaRPr dirty="0"/>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bl>
            </a:graphicData>
          </a:graphic>
        </p:graphicFrame>
        <p:sp>
          <p:nvSpPr>
            <p:cNvPr id="46" name="Shape 360"/>
            <p:cNvSpPr/>
            <p:nvPr/>
          </p:nvSpPr>
          <p:spPr>
            <a:xfrm flipH="1" flipV="1">
              <a:off x="1581124" y="252653"/>
              <a:ext cx="818684" cy="818684"/>
            </a:xfrm>
            <a:prstGeom prst="line">
              <a:avLst/>
            </a:prstGeom>
            <a:noFill/>
            <a:ln w="25400" cap="flat">
              <a:solidFill>
                <a:schemeClr val="accent5">
                  <a:alpha val="75000"/>
                </a:schemeClr>
              </a:solidFill>
              <a:prstDash val="solid"/>
              <a:miter lim="400000"/>
              <a:tailEnd type="triangle" w="med" len="med"/>
            </a:ln>
            <a:effectLst/>
          </p:spPr>
          <p:txBody>
            <a:bodyPr wrap="square" lIns="35718" tIns="35718" rIns="35718" bIns="35718" numCol="1" anchor="ctr">
              <a:noAutofit/>
            </a:bodyPr>
            <a:lstStyle/>
            <a:p>
              <a:pPr>
                <a:defRPr sz="1600" cap="all" spc="32">
                  <a:latin typeface="+mn-lt"/>
                  <a:ea typeface="+mn-ea"/>
                  <a:cs typeface="+mn-cs"/>
                  <a:sym typeface="Futura"/>
                </a:defRPr>
              </a:pPr>
              <a:endParaRPr sz="1125"/>
            </a:p>
          </p:txBody>
        </p:sp>
        <p:sp>
          <p:nvSpPr>
            <p:cNvPr id="47" name="Shape 361"/>
            <p:cNvSpPr/>
            <p:nvPr/>
          </p:nvSpPr>
          <p:spPr>
            <a:xfrm flipH="1" flipV="1">
              <a:off x="1892261" y="261190"/>
              <a:ext cx="801610" cy="801610"/>
            </a:xfrm>
            <a:prstGeom prst="line">
              <a:avLst/>
            </a:prstGeom>
            <a:noFill/>
            <a:ln w="25400" cap="flat">
              <a:solidFill>
                <a:schemeClr val="accent5">
                  <a:alpha val="75000"/>
                </a:schemeClr>
              </a:solidFill>
              <a:prstDash val="solid"/>
              <a:miter lim="400000"/>
              <a:tailEnd type="triangle" w="med" len="med"/>
            </a:ln>
            <a:effectLst/>
          </p:spPr>
          <p:txBody>
            <a:bodyPr wrap="square" lIns="35718" tIns="35718" rIns="35718" bIns="35718" numCol="1" anchor="ctr">
              <a:noAutofit/>
            </a:bodyPr>
            <a:lstStyle/>
            <a:p>
              <a:pPr>
                <a:defRPr sz="1600" cap="all" spc="32">
                  <a:latin typeface="+mn-lt"/>
                  <a:ea typeface="+mn-ea"/>
                  <a:cs typeface="+mn-cs"/>
                  <a:sym typeface="Futura"/>
                </a:defRPr>
              </a:pPr>
              <a:endParaRPr sz="1125"/>
            </a:p>
          </p:txBody>
        </p:sp>
        <p:sp>
          <p:nvSpPr>
            <p:cNvPr id="48" name="Shape 362"/>
            <p:cNvSpPr/>
            <p:nvPr/>
          </p:nvSpPr>
          <p:spPr>
            <a:xfrm flipH="1" flipV="1">
              <a:off x="2171871" y="253656"/>
              <a:ext cx="816677" cy="816677"/>
            </a:xfrm>
            <a:prstGeom prst="line">
              <a:avLst/>
            </a:prstGeom>
            <a:noFill/>
            <a:ln w="25400" cap="flat">
              <a:solidFill>
                <a:schemeClr val="accent5">
                  <a:alpha val="75000"/>
                </a:schemeClr>
              </a:solidFill>
              <a:prstDash val="solid"/>
              <a:miter lim="400000"/>
              <a:tailEnd type="triangle" w="med" len="med"/>
            </a:ln>
            <a:effectLst/>
          </p:spPr>
          <p:txBody>
            <a:bodyPr wrap="square" lIns="35718" tIns="35718" rIns="35718" bIns="35718" numCol="1" anchor="ctr">
              <a:noAutofit/>
            </a:bodyPr>
            <a:lstStyle/>
            <a:p>
              <a:pPr>
                <a:defRPr sz="1600" cap="all" spc="32">
                  <a:latin typeface="+mn-lt"/>
                  <a:ea typeface="+mn-ea"/>
                  <a:cs typeface="+mn-cs"/>
                  <a:sym typeface="Futura"/>
                </a:defRPr>
              </a:pPr>
              <a:endParaRPr sz="1125"/>
            </a:p>
          </p:txBody>
        </p:sp>
        <p:sp>
          <p:nvSpPr>
            <p:cNvPr id="49" name="Shape 363"/>
            <p:cNvSpPr/>
            <p:nvPr/>
          </p:nvSpPr>
          <p:spPr>
            <a:xfrm flipH="1" flipV="1">
              <a:off x="2452782" y="247124"/>
              <a:ext cx="829741" cy="829742"/>
            </a:xfrm>
            <a:prstGeom prst="line">
              <a:avLst/>
            </a:prstGeom>
            <a:noFill/>
            <a:ln w="25400" cap="flat">
              <a:solidFill>
                <a:schemeClr val="accent5">
                  <a:alpha val="75000"/>
                </a:schemeClr>
              </a:solidFill>
              <a:prstDash val="solid"/>
              <a:miter lim="400000"/>
              <a:tailEnd type="triangle" w="med" len="med"/>
            </a:ln>
            <a:effectLst/>
          </p:spPr>
          <p:txBody>
            <a:bodyPr wrap="square" lIns="35718" tIns="35718" rIns="35718" bIns="35718" numCol="1" anchor="ctr">
              <a:noAutofit/>
            </a:bodyPr>
            <a:lstStyle/>
            <a:p>
              <a:pPr>
                <a:defRPr sz="1600" cap="all" spc="32">
                  <a:latin typeface="+mn-lt"/>
                  <a:ea typeface="+mn-ea"/>
                  <a:cs typeface="+mn-cs"/>
                  <a:sym typeface="Futura"/>
                </a:defRPr>
              </a:pPr>
              <a:endParaRPr sz="1125"/>
            </a:p>
          </p:txBody>
        </p:sp>
      </p:grpSp>
      <p:pic>
        <p:nvPicPr>
          <p:cNvPr id="82" name="elapsed_time_6x6.pdf"/>
          <p:cNvPicPr>
            <a:picLocks noChangeAspect="1"/>
          </p:cNvPicPr>
          <p:nvPr/>
        </p:nvPicPr>
        <p:blipFill>
          <a:blip r:embed="rId7">
            <a:extLst/>
          </a:blip>
          <a:stretch>
            <a:fillRect/>
          </a:stretch>
        </p:blipFill>
        <p:spPr>
          <a:xfrm>
            <a:off x="3890660" y="3016251"/>
            <a:ext cx="4293620" cy="3220216"/>
          </a:xfrm>
          <a:prstGeom prst="rect">
            <a:avLst/>
          </a:prstGeom>
          <a:ln w="12700">
            <a:miter lim="400000"/>
          </a:ln>
          <a:effectLst>
            <a:outerShdw blurRad="190500" dist="8455" dir="5400000" rotWithShape="0">
              <a:srgbClr val="000000"/>
            </a:outerShdw>
          </a:effectLst>
        </p:spPr>
      </p:pic>
      <p:sp>
        <p:nvSpPr>
          <p:cNvPr id="122" name="TextBox 121"/>
          <p:cNvSpPr txBox="1"/>
          <p:nvPr/>
        </p:nvSpPr>
        <p:spPr>
          <a:xfrm>
            <a:off x="4262508" y="1989984"/>
            <a:ext cx="965842" cy="369332"/>
          </a:xfrm>
          <a:prstGeom prst="rect">
            <a:avLst/>
          </a:prstGeom>
          <a:noFill/>
        </p:spPr>
        <p:txBody>
          <a:bodyPr wrap="none" rtlCol="0">
            <a:spAutoFit/>
          </a:bodyPr>
          <a:lstStyle/>
          <a:p>
            <a:r>
              <a:rPr lang="en-US" smtClean="0"/>
              <a:t>“Linear”</a:t>
            </a:r>
            <a:endParaRPr lang="en-US"/>
          </a:p>
        </p:txBody>
      </p:sp>
      <p:sp>
        <p:nvSpPr>
          <p:cNvPr id="124" name="TextBox 123"/>
          <p:cNvSpPr txBox="1"/>
          <p:nvPr/>
        </p:nvSpPr>
        <p:spPr>
          <a:xfrm>
            <a:off x="9775371" y="1989984"/>
            <a:ext cx="1685718" cy="1015663"/>
          </a:xfrm>
          <a:prstGeom prst="rect">
            <a:avLst/>
          </a:prstGeom>
          <a:noFill/>
        </p:spPr>
        <p:txBody>
          <a:bodyPr wrap="none" rtlCol="0">
            <a:spAutoFit/>
          </a:bodyPr>
          <a:lstStyle/>
          <a:p>
            <a:r>
              <a:rPr lang="en-US" dirty="0" smtClean="0"/>
              <a:t>”</a:t>
            </a:r>
            <a:r>
              <a:rPr lang="en-US" dirty="0" err="1" smtClean="0"/>
              <a:t>Matriplex</a:t>
            </a:r>
            <a:r>
              <a:rPr lang="en-US" dirty="0" smtClean="0"/>
              <a:t>”</a:t>
            </a:r>
          </a:p>
          <a:p>
            <a:r>
              <a:rPr lang="en-US" sz="1400" dirty="0"/>
              <a:t>s</a:t>
            </a:r>
            <a:r>
              <a:rPr lang="en-US" sz="1400" dirty="0" smtClean="0"/>
              <a:t>ame strategy as the</a:t>
            </a:r>
          </a:p>
          <a:p>
            <a:r>
              <a:rPr lang="en-US" sz="1400" dirty="0"/>
              <a:t>o</a:t>
            </a:r>
            <a:r>
              <a:rPr lang="en-US" sz="1400" dirty="0" smtClean="0"/>
              <a:t>ne used for CPUs’</a:t>
            </a:r>
          </a:p>
          <a:p>
            <a:r>
              <a:rPr lang="en-US" sz="1400" dirty="0"/>
              <a:t>v</a:t>
            </a:r>
            <a:r>
              <a:rPr lang="en-US" sz="1400" dirty="0" smtClean="0"/>
              <a:t>ector units.</a:t>
            </a:r>
            <a:endParaRPr lang="en-US" sz="1400" dirty="0"/>
          </a:p>
        </p:txBody>
      </p:sp>
      <p:sp>
        <p:nvSpPr>
          <p:cNvPr id="125" name="TextBox 124"/>
          <p:cNvSpPr txBox="1"/>
          <p:nvPr/>
        </p:nvSpPr>
        <p:spPr>
          <a:xfrm>
            <a:off x="45950" y="1468306"/>
            <a:ext cx="988669" cy="646331"/>
          </a:xfrm>
          <a:prstGeom prst="rect">
            <a:avLst/>
          </a:prstGeom>
          <a:noFill/>
        </p:spPr>
        <p:txBody>
          <a:bodyPr wrap="none" rtlCol="0">
            <a:spAutoFit/>
          </a:bodyPr>
          <a:lstStyle/>
          <a:p>
            <a:r>
              <a:rPr lang="en-US" dirty="0" smtClean="0"/>
              <a:t>Memory</a:t>
            </a:r>
          </a:p>
          <a:p>
            <a:r>
              <a:rPr lang="en-US" dirty="0"/>
              <a:t>A</a:t>
            </a:r>
            <a:r>
              <a:rPr lang="en-US" dirty="0" smtClean="0"/>
              <a:t>rray</a:t>
            </a:r>
          </a:p>
        </p:txBody>
      </p:sp>
      <p:sp>
        <p:nvSpPr>
          <p:cNvPr id="126" name="TextBox 125"/>
          <p:cNvSpPr txBox="1"/>
          <p:nvPr/>
        </p:nvSpPr>
        <p:spPr>
          <a:xfrm>
            <a:off x="1539213" y="2564927"/>
            <a:ext cx="933461" cy="369332"/>
          </a:xfrm>
          <a:prstGeom prst="rect">
            <a:avLst/>
          </a:prstGeom>
          <a:noFill/>
        </p:spPr>
        <p:txBody>
          <a:bodyPr wrap="none" rtlCol="0">
            <a:spAutoFit/>
          </a:bodyPr>
          <a:lstStyle/>
          <a:p>
            <a:r>
              <a:rPr lang="en-US" smtClean="0"/>
              <a:t>Threads</a:t>
            </a:r>
            <a:endParaRPr lang="en-US"/>
          </a:p>
        </p:txBody>
      </p:sp>
      <p:sp>
        <p:nvSpPr>
          <p:cNvPr id="3" name="Slide Number Placeholder 2"/>
          <p:cNvSpPr>
            <a:spLocks noGrp="1"/>
          </p:cNvSpPr>
          <p:nvPr>
            <p:ph type="sldNum" sz="quarter" idx="12"/>
          </p:nvPr>
        </p:nvSpPr>
        <p:spPr/>
        <p:txBody>
          <a:bodyPr/>
          <a:lstStyle/>
          <a:p>
            <a:fld id="{5AACA1C6-9A21-CD49-896D-85E6117B2B19}" type="slidenum">
              <a:rPr lang="en-US" smtClean="0"/>
              <a:t>12</a:t>
            </a:fld>
            <a:endParaRPr lang="en-US"/>
          </a:p>
        </p:txBody>
      </p:sp>
    </p:spTree>
    <p:extLst>
      <p:ext uri="{BB962C8B-B14F-4D97-AF65-F5344CB8AC3E}">
        <p14:creationId xmlns:p14="http://schemas.microsoft.com/office/powerpoint/2010/main" val="6733614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GPU Porting Strategy: An Incremental Approach</a:t>
            </a:r>
            <a:endParaRPr lang="en-US" sz="4000" dirty="0"/>
          </a:p>
        </p:txBody>
      </p:sp>
      <p:sp>
        <p:nvSpPr>
          <p:cNvPr id="3" name="Content Placeholder 2"/>
          <p:cNvSpPr>
            <a:spLocks noGrp="1"/>
          </p:cNvSpPr>
          <p:nvPr>
            <p:ph idx="1"/>
          </p:nvPr>
        </p:nvSpPr>
        <p:spPr/>
        <p:txBody>
          <a:bodyPr>
            <a:normAutofit/>
          </a:bodyPr>
          <a:lstStyle/>
          <a:p>
            <a:r>
              <a:rPr lang="en-US" dirty="0" smtClean="0"/>
              <a:t>Start with fitting:</a:t>
            </a:r>
          </a:p>
          <a:p>
            <a:pPr lvl="1"/>
            <a:r>
              <a:rPr lang="en-US" dirty="0" smtClean="0"/>
              <a:t>Share a large number of routines with building</a:t>
            </a:r>
          </a:p>
          <a:p>
            <a:pPr lvl="1"/>
            <a:r>
              <a:rPr lang="en-US" dirty="0" smtClean="0"/>
              <a:t>Simpler: less branching, indirections, </a:t>
            </a:r>
            <a:r>
              <a:rPr lang="mr-IN" dirty="0" smtClean="0"/>
              <a:t>…</a:t>
            </a:r>
            <a:r>
              <a:rPr lang="en-US" dirty="0" smtClean="0"/>
              <a:t>.</a:t>
            </a:r>
          </a:p>
          <a:p>
            <a:pPr lvl="1"/>
            <a:r>
              <a:rPr lang="en-US" dirty="0" smtClean="0">
                <a:sym typeface="Wingdings"/>
              </a:rPr>
              <a:t>Draw lessons along the way</a:t>
            </a:r>
            <a:endParaRPr lang="en-US" dirty="0"/>
          </a:p>
          <a:p>
            <a:r>
              <a:rPr lang="en-US" dirty="0" smtClean="0"/>
              <a:t>Gradually increase complexity</a:t>
            </a:r>
          </a:p>
          <a:p>
            <a:pPr lvl="1"/>
            <a:r>
              <a:rPr lang="en-US" dirty="0" smtClean="0"/>
              <a:t>”Best Hit”: (at most) 1 candidate per seed</a:t>
            </a:r>
          </a:p>
          <a:p>
            <a:pPr lvl="2"/>
            <a:r>
              <a:rPr lang="en-US" dirty="0" smtClean="0"/>
              <a:t>New issues: Indirections, Numerous memory accesses</a:t>
            </a:r>
          </a:p>
          <a:p>
            <a:pPr lvl="1"/>
            <a:r>
              <a:rPr lang="en-US" dirty="0" smtClean="0"/>
              <a:t>“Combinatorial”: multiple candidates per seed</a:t>
            </a:r>
          </a:p>
          <a:p>
            <a:pPr lvl="2"/>
            <a:r>
              <a:rPr lang="en-US" dirty="0" smtClean="0"/>
              <a:t>New issues: Branching</a:t>
            </a:r>
          </a:p>
          <a:p>
            <a:pPr lvl="2"/>
            <a:endParaRPr lang="en-US" dirty="0"/>
          </a:p>
        </p:txBody>
      </p:sp>
      <p:sp>
        <p:nvSpPr>
          <p:cNvPr id="4" name="Slide Number Placeholder 3"/>
          <p:cNvSpPr>
            <a:spLocks noGrp="1"/>
          </p:cNvSpPr>
          <p:nvPr>
            <p:ph type="sldNum" sz="quarter" idx="12"/>
          </p:nvPr>
        </p:nvSpPr>
        <p:spPr/>
        <p:txBody>
          <a:bodyPr/>
          <a:lstStyle/>
          <a:p>
            <a:fld id="{5AACA1C6-9A21-CD49-896D-85E6117B2B19}" type="slidenum">
              <a:rPr lang="en-US" smtClean="0"/>
              <a:t>13</a:t>
            </a:fld>
            <a:endParaRPr lang="en-US"/>
          </a:p>
        </p:txBody>
      </p:sp>
    </p:spTree>
    <p:extLst>
      <p:ext uri="{BB962C8B-B14F-4D97-AF65-F5344CB8AC3E}">
        <p14:creationId xmlns:p14="http://schemas.microsoft.com/office/powerpoint/2010/main" val="14454190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a:spLocks noGrp="1"/>
          </p:cNvSpPr>
          <p:nvPr>
            <p:ph type="title"/>
          </p:nvPr>
        </p:nvSpPr>
        <p:spPr>
          <a:prstGeom prst="rect">
            <a:avLst/>
          </a:prstGeom>
        </p:spPr>
        <p:txBody>
          <a:bodyPr/>
          <a:lstStyle>
            <a:lvl1pPr defTabSz="452627">
              <a:defRPr sz="3959" spc="79"/>
            </a:lvl1pPr>
          </a:lstStyle>
          <a:p>
            <a:r>
              <a:rPr lang="en-US" dirty="0" smtClean="0"/>
              <a:t>Fitting: </a:t>
            </a:r>
            <a:r>
              <a:rPr dirty="0" smtClean="0"/>
              <a:t>Optimizi</a:t>
            </a:r>
            <a:r>
              <a:rPr lang="en-US" dirty="0" smtClean="0"/>
              <a:t>ng Individual Events</a:t>
            </a:r>
            <a:endParaRPr dirty="0"/>
          </a:p>
        </p:txBody>
      </p:sp>
      <p:sp>
        <p:nvSpPr>
          <p:cNvPr id="389" name="Shape 389"/>
          <p:cNvSpPr/>
          <p:nvPr/>
        </p:nvSpPr>
        <p:spPr>
          <a:xfrm>
            <a:off x="10662905" y="4442210"/>
            <a:ext cx="690895" cy="26693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spAutoFit/>
          </a:bodyPr>
          <a:lstStyle/>
          <a:p>
            <a:r>
              <a:rPr sz="1266" dirty="0"/>
              <a:t>GPU: K40</a:t>
            </a:r>
          </a:p>
        </p:txBody>
      </p:sp>
      <p:sp>
        <p:nvSpPr>
          <p:cNvPr id="392" name="Shape 392"/>
          <p:cNvSpPr/>
          <p:nvPr/>
        </p:nvSpPr>
        <p:spPr>
          <a:xfrm>
            <a:off x="6173929" y="5119261"/>
            <a:ext cx="5321137" cy="1057021"/>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spAutoFit/>
          </a:bodyPr>
          <a:lstStyle/>
          <a:p>
            <a:pPr marL="306149" indent="-306149">
              <a:buSzPct val="100000"/>
              <a:buAutoNum type="arabicPeriod"/>
            </a:pPr>
            <a:r>
              <a:rPr lang="en-US" sz="1600" dirty="0" smtClean="0"/>
              <a:t>Pre-optimization</a:t>
            </a:r>
            <a:endParaRPr sz="1600" dirty="0"/>
          </a:p>
          <a:p>
            <a:pPr marL="306149" indent="-306149">
              <a:buSzPct val="100000"/>
              <a:buAutoNum type="arabicPeriod"/>
            </a:pPr>
            <a:r>
              <a:rPr sz="1600" dirty="0"/>
              <a:t>Better data access: use read only-cache (const __restrict__)</a:t>
            </a:r>
          </a:p>
          <a:p>
            <a:pPr marL="306149" indent="-306149">
              <a:buSzPct val="100000"/>
              <a:buAutoNum type="arabicPeriod"/>
            </a:pPr>
            <a:r>
              <a:rPr sz="1600" dirty="0"/>
              <a:t>Merging </a:t>
            </a:r>
            <a:r>
              <a:rPr sz="1600" dirty="0" smtClean="0"/>
              <a:t>kernel</a:t>
            </a:r>
            <a:r>
              <a:rPr lang="en-US" sz="1600" dirty="0" smtClean="0"/>
              <a:t>s (reducing launch </a:t>
            </a:r>
            <a:r>
              <a:rPr sz="1600" dirty="0" smtClean="0"/>
              <a:t>overhead</a:t>
            </a:r>
            <a:r>
              <a:rPr lang="en-US" sz="1600" dirty="0" smtClean="0"/>
              <a:t>)</a:t>
            </a:r>
            <a:endParaRPr sz="1600" dirty="0"/>
          </a:p>
          <a:p>
            <a:pPr marL="306149" indent="-306149">
              <a:buSzPct val="100000"/>
              <a:buAutoNum type="arabicPeriod"/>
            </a:pPr>
            <a:r>
              <a:rPr sz="1600" dirty="0"/>
              <a:t>Use registers over shared memory</a:t>
            </a:r>
          </a:p>
        </p:txBody>
      </p:sp>
      <p:graphicFrame>
        <p:nvGraphicFramePr>
          <p:cNvPr id="2" name="Chart 1"/>
          <p:cNvGraphicFramePr/>
          <p:nvPr>
            <p:extLst/>
          </p:nvPr>
        </p:nvGraphicFramePr>
        <p:xfrm>
          <a:off x="6173929" y="1580378"/>
          <a:ext cx="5179871" cy="3279861"/>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9148398" y="1436951"/>
            <a:ext cx="2346668" cy="369332"/>
          </a:xfrm>
          <a:prstGeom prst="rect">
            <a:avLst/>
          </a:prstGeom>
          <a:noFill/>
        </p:spPr>
        <p:txBody>
          <a:bodyPr wrap="none" rtlCol="0">
            <a:spAutoFit/>
          </a:bodyPr>
          <a:lstStyle/>
          <a:p>
            <a:r>
              <a:rPr lang="en-US" dirty="0" smtClean="0"/>
              <a:t>10 events @ 20k tracks</a:t>
            </a:r>
            <a:endParaRPr lang="en-US" dirty="0"/>
          </a:p>
        </p:txBody>
      </p:sp>
      <p:sp>
        <p:nvSpPr>
          <p:cNvPr id="11" name="Rectangle 10"/>
          <p:cNvSpPr/>
          <p:nvPr/>
        </p:nvSpPr>
        <p:spPr>
          <a:xfrm>
            <a:off x="1689761" y="3864255"/>
            <a:ext cx="1095676" cy="28875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689760" y="3193709"/>
            <a:ext cx="2106329" cy="28875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22934" y="2154184"/>
            <a:ext cx="2496153" cy="28875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3"/>
          <p:cNvSpPr>
            <a:spLocks noGrp="1"/>
          </p:cNvSpPr>
          <p:nvPr>
            <p:ph type="body" idx="4294967295"/>
          </p:nvPr>
        </p:nvSpPr>
        <p:spPr>
          <a:xfrm>
            <a:off x="696932" y="1806283"/>
            <a:ext cx="4551946" cy="3092884"/>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r>
              <a:rPr lang="en-US" sz="2000" b="1" dirty="0" smtClean="0">
                <a:latin typeface="Consolas" charset="0"/>
                <a:ea typeface="Consolas" charset="0"/>
                <a:cs typeface="Consolas" charset="0"/>
              </a:rPr>
              <a:t>For each</a:t>
            </a:r>
            <a:r>
              <a:rPr lang="en-US" sz="2000" dirty="0" smtClean="0">
                <a:latin typeface="Consolas" charset="0"/>
                <a:ea typeface="Consolas" charset="0"/>
                <a:cs typeface="Consolas" charset="0"/>
              </a:rPr>
              <a:t> event:</a:t>
            </a:r>
          </a:p>
          <a:p>
            <a:pPr marL="457200" lvl="1" indent="0">
              <a:buNone/>
            </a:pPr>
            <a:r>
              <a:rPr lang="en-US" sz="2000" dirty="0" smtClean="0">
                <a:latin typeface="Consolas" charset="0"/>
                <a:ea typeface="Consolas" charset="0"/>
                <a:cs typeface="Consolas" charset="0"/>
              </a:rPr>
              <a:t>Reorganize tracks</a:t>
            </a:r>
          </a:p>
          <a:p>
            <a:pPr marL="457200" lvl="1" indent="0">
              <a:buNone/>
            </a:pPr>
            <a:r>
              <a:rPr lang="en-US" sz="2000" dirty="0" smtClean="0">
                <a:latin typeface="Consolas" charset="0"/>
                <a:ea typeface="Consolas" charset="0"/>
                <a:cs typeface="Consolas" charset="0"/>
              </a:rPr>
              <a:t>Transfer tracks</a:t>
            </a:r>
          </a:p>
          <a:p>
            <a:pPr marL="457200" lvl="1" indent="0">
              <a:buNone/>
            </a:pPr>
            <a:r>
              <a:rPr lang="en-US" sz="2000" b="1" dirty="0" smtClean="0">
                <a:latin typeface="Consolas" charset="0"/>
                <a:ea typeface="Consolas" charset="0"/>
                <a:cs typeface="Consolas" charset="0"/>
              </a:rPr>
              <a:t>For each </a:t>
            </a:r>
            <a:r>
              <a:rPr lang="en-US" sz="2000" dirty="0" smtClean="0">
                <a:latin typeface="Consolas" charset="0"/>
                <a:ea typeface="Consolas" charset="0"/>
                <a:cs typeface="Consolas" charset="0"/>
              </a:rPr>
              <a:t>layer:</a:t>
            </a:r>
          </a:p>
          <a:p>
            <a:pPr marL="914400" lvl="2" indent="0">
              <a:buNone/>
            </a:pPr>
            <a:r>
              <a:rPr lang="en-US" dirty="0" smtClean="0">
                <a:latin typeface="Consolas" charset="0"/>
                <a:ea typeface="Consolas" charset="0"/>
                <a:cs typeface="Consolas" charset="0"/>
              </a:rPr>
              <a:t>Reorganize hits</a:t>
            </a:r>
          </a:p>
          <a:p>
            <a:pPr marL="914400" lvl="2" indent="0">
              <a:buNone/>
            </a:pPr>
            <a:r>
              <a:rPr lang="en-US" dirty="0" smtClean="0">
                <a:latin typeface="Consolas" charset="0"/>
                <a:ea typeface="Consolas" charset="0"/>
                <a:cs typeface="Consolas" charset="0"/>
              </a:rPr>
              <a:t>Transfer hits</a:t>
            </a:r>
          </a:p>
          <a:p>
            <a:pPr marL="914400" lvl="2" indent="0">
              <a:buNone/>
            </a:pPr>
            <a:r>
              <a:rPr lang="en-US" dirty="0" smtClean="0">
                <a:latin typeface="Consolas" charset="0"/>
                <a:ea typeface="Consolas" charset="0"/>
                <a:cs typeface="Consolas" charset="0"/>
              </a:rPr>
              <a:t>Compute</a:t>
            </a:r>
          </a:p>
          <a:p>
            <a:pPr marL="914400" lvl="2" indent="0">
              <a:buNone/>
            </a:pPr>
            <a:r>
              <a:rPr lang="en-US" dirty="0" smtClean="0">
                <a:latin typeface="Consolas" charset="0"/>
                <a:ea typeface="Consolas" charset="0"/>
                <a:cs typeface="Consolas" charset="0"/>
              </a:rPr>
              <a:t>Transfer partial result back</a:t>
            </a:r>
          </a:p>
          <a:p>
            <a:pPr lvl="2"/>
            <a:endParaRPr lang="en-US" dirty="0" smtClean="0"/>
          </a:p>
          <a:p>
            <a:pPr marL="914400" lvl="2" indent="0">
              <a:buNone/>
            </a:pPr>
            <a:endParaRPr lang="en-US" dirty="0"/>
          </a:p>
        </p:txBody>
      </p:sp>
      <p:sp>
        <p:nvSpPr>
          <p:cNvPr id="15" name="Rectangle 14"/>
          <p:cNvSpPr/>
          <p:nvPr/>
        </p:nvSpPr>
        <p:spPr>
          <a:xfrm>
            <a:off x="668057" y="5889699"/>
            <a:ext cx="554877" cy="28875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CPU</a:t>
            </a:r>
            <a:endParaRPr lang="en-US" dirty="0">
              <a:solidFill>
                <a:schemeClr val="tx1"/>
              </a:solidFill>
            </a:endParaRPr>
          </a:p>
        </p:txBody>
      </p:sp>
      <p:sp>
        <p:nvSpPr>
          <p:cNvPr id="16" name="Rectangle 15"/>
          <p:cNvSpPr/>
          <p:nvPr/>
        </p:nvSpPr>
        <p:spPr>
          <a:xfrm>
            <a:off x="668057" y="5102689"/>
            <a:ext cx="553201" cy="288758"/>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a:t>
            </a:r>
            <a:r>
              <a:rPr lang="en-US" sz="1600" dirty="0" smtClean="0">
                <a:solidFill>
                  <a:schemeClr val="tx1"/>
                </a:solidFill>
              </a:rPr>
              <a:t>PU</a:t>
            </a:r>
            <a:endParaRPr lang="en-US" sz="1600" dirty="0">
              <a:solidFill>
                <a:schemeClr val="tx1"/>
              </a:solidFill>
            </a:endParaRPr>
          </a:p>
        </p:txBody>
      </p:sp>
      <p:sp>
        <p:nvSpPr>
          <p:cNvPr id="5" name="TextBox 4"/>
          <p:cNvSpPr txBox="1"/>
          <p:nvPr/>
        </p:nvSpPr>
        <p:spPr>
          <a:xfrm>
            <a:off x="1334256" y="5001440"/>
            <a:ext cx="2273508" cy="646331"/>
          </a:xfrm>
          <a:prstGeom prst="rect">
            <a:avLst/>
          </a:prstGeom>
          <a:noFill/>
        </p:spPr>
        <p:txBody>
          <a:bodyPr wrap="none" rtlCol="0">
            <a:spAutoFit/>
          </a:bodyPr>
          <a:lstStyle/>
          <a:p>
            <a:r>
              <a:rPr lang="en-US" dirty="0" smtClean="0"/>
              <a:t>Propagation &amp; Update</a:t>
            </a:r>
          </a:p>
          <a:p>
            <a:r>
              <a:rPr lang="en-US" dirty="0" smtClean="0"/>
              <a:t>Computations</a:t>
            </a:r>
            <a:endParaRPr lang="en-US" dirty="0"/>
          </a:p>
        </p:txBody>
      </p:sp>
      <p:sp>
        <p:nvSpPr>
          <p:cNvPr id="6" name="TextBox 5"/>
          <p:cNvSpPr txBox="1"/>
          <p:nvPr/>
        </p:nvSpPr>
        <p:spPr>
          <a:xfrm>
            <a:off x="1318741" y="5841653"/>
            <a:ext cx="3057825" cy="646331"/>
          </a:xfrm>
          <a:prstGeom prst="rect">
            <a:avLst/>
          </a:prstGeom>
          <a:noFill/>
        </p:spPr>
        <p:txBody>
          <a:bodyPr wrap="none" rtlCol="0">
            <a:spAutoFit/>
          </a:bodyPr>
          <a:lstStyle/>
          <a:p>
            <a:r>
              <a:rPr lang="en-US" dirty="0" smtClean="0"/>
              <a:t>Reorganizing data to </a:t>
            </a:r>
            <a:r>
              <a:rPr lang="en-US" dirty="0" err="1" smtClean="0"/>
              <a:t>Matriplex</a:t>
            </a:r>
            <a:endParaRPr lang="en-US" dirty="0" smtClean="0"/>
          </a:p>
          <a:p>
            <a:r>
              <a:rPr lang="en-US" dirty="0" smtClean="0"/>
              <a:t>Numerous indirections</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uk-UA" smtClean="0"/>
              <a:t>14</a:t>
            </a:fld>
            <a:endParaRPr lang="uk-UA"/>
          </a:p>
        </p:txBody>
      </p:sp>
    </p:spTree>
    <p:extLst>
      <p:ext uri="{BB962C8B-B14F-4D97-AF65-F5344CB8AC3E}">
        <p14:creationId xmlns:p14="http://schemas.microsoft.com/office/powerpoint/2010/main" val="1011203229"/>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Fitting: Filling up the GPU</a:t>
            </a:r>
          </a:p>
        </p:txBody>
      </p:sp>
      <p:graphicFrame>
        <p:nvGraphicFramePr>
          <p:cNvPr id="4" name="Chart 180"/>
          <p:cNvGraphicFramePr/>
          <p:nvPr>
            <p:extLst/>
          </p:nvPr>
        </p:nvGraphicFramePr>
        <p:xfrm>
          <a:off x="5938525" y="1690688"/>
          <a:ext cx="6026179" cy="4171409"/>
        </p:xfrm>
        <a:graphic>
          <a:graphicData uri="http://schemas.openxmlformats.org/drawingml/2006/chart">
            <c:chart xmlns:c="http://schemas.openxmlformats.org/drawingml/2006/chart" xmlns:r="http://schemas.openxmlformats.org/officeDocument/2006/relationships" r:id="rId2"/>
          </a:graphicData>
        </a:graphic>
      </p:graphicFrame>
      <p:sp>
        <p:nvSpPr>
          <p:cNvPr id="5" name="Shape 181"/>
          <p:cNvSpPr/>
          <p:nvPr/>
        </p:nvSpPr>
        <p:spPr>
          <a:xfrm>
            <a:off x="9924598" y="5564529"/>
            <a:ext cx="690895" cy="26693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spAutoFit/>
          </a:bodyPr>
          <a:lstStyle/>
          <a:p>
            <a:pPr algn="l"/>
            <a:r>
              <a:rPr lang="en-US" sz="1266" smtClean="0"/>
              <a:t>GPU: </a:t>
            </a:r>
            <a:r>
              <a:rPr sz="1266" smtClean="0"/>
              <a:t>K40</a:t>
            </a:r>
            <a:endParaRPr sz="1266" dirty="0"/>
          </a:p>
        </p:txBody>
      </p:sp>
      <p:sp>
        <p:nvSpPr>
          <p:cNvPr id="6" name="Shape 182"/>
          <p:cNvSpPr/>
          <p:nvPr/>
        </p:nvSpPr>
        <p:spPr>
          <a:xfrm>
            <a:off x="487009" y="1696676"/>
            <a:ext cx="5316762" cy="4134786"/>
          </a:xfrm>
          <a:prstGeom prst="rect">
            <a:avLst/>
          </a:prstGeom>
          <a:ln w="12700">
            <a:miter lim="400000"/>
          </a:ln>
          <a:extLst>
            <a:ext uri="{C572A759-6A51-4108-AA02-DFA0A04FC94B}">
              <ma14:wrappingTextBoxFlag xmlns:ma14="http://schemas.microsoft.com/office/mac/drawingml/2011/main" val="1"/>
            </a:ext>
          </a:extLst>
        </p:spPr>
        <p:txBody>
          <a:bodyPr wrap="square" lIns="35719" tIns="35719" rIns="35719" bIns="35719">
            <a:spAutoFit/>
          </a:bodyPr>
          <a:lstStyle/>
          <a:p>
            <a:pPr marL="229612" indent="-229612">
              <a:buClr>
                <a:srgbClr val="9A958E"/>
              </a:buClr>
              <a:buSzPct val="75000"/>
              <a:buChar char="•"/>
              <a:defRPr sz="2000"/>
            </a:pPr>
            <a:r>
              <a:rPr sz="2400" dirty="0" smtClean="0"/>
              <a:t>Large</a:t>
            </a:r>
            <a:r>
              <a:rPr lang="en-US" sz="2400" dirty="0" smtClean="0"/>
              <a:t>r</a:t>
            </a:r>
            <a:r>
              <a:rPr sz="2400" dirty="0" smtClean="0"/>
              <a:t> </a:t>
            </a:r>
            <a:r>
              <a:rPr lang="en-US" sz="2400" dirty="0" smtClean="0"/>
              <a:t>Matriplex size</a:t>
            </a:r>
            <a:endParaRPr sz="2400" dirty="0"/>
          </a:p>
          <a:p>
            <a:pPr marL="497493" lvl="1" indent="-229612">
              <a:buClr>
                <a:srgbClr val="9A958E"/>
              </a:buClr>
              <a:buSzPct val="75000"/>
              <a:buChar char="•"/>
              <a:defRPr sz="2000"/>
            </a:pPr>
            <a:r>
              <a:rPr sz="2400" dirty="0"/>
              <a:t>Faster kernels</a:t>
            </a:r>
          </a:p>
          <a:p>
            <a:pPr marL="497493" lvl="1" indent="-229612">
              <a:buClr>
                <a:srgbClr val="9A958E"/>
              </a:buClr>
              <a:buSzPct val="75000"/>
              <a:buChar char="•"/>
              <a:defRPr sz="2000"/>
            </a:pPr>
            <a:r>
              <a:rPr sz="2400" dirty="0"/>
              <a:t>Longer reorganization</a:t>
            </a:r>
          </a:p>
          <a:p>
            <a:pPr marL="229612" indent="-229612">
              <a:buClr>
                <a:srgbClr val="9A958E"/>
              </a:buClr>
              <a:buSzPct val="75000"/>
              <a:buChar char="•"/>
              <a:defRPr sz="2000"/>
            </a:pPr>
            <a:r>
              <a:rPr sz="2400" dirty="0" smtClean="0"/>
              <a:t>Small</a:t>
            </a:r>
            <a:r>
              <a:rPr lang="en-US" sz="2400" dirty="0" smtClean="0"/>
              <a:t>er</a:t>
            </a:r>
            <a:r>
              <a:rPr sz="2400" dirty="0" smtClean="0"/>
              <a:t> </a:t>
            </a:r>
            <a:r>
              <a:rPr lang="en-US" sz="2400" dirty="0" smtClean="0"/>
              <a:t>Matriplex size</a:t>
            </a:r>
            <a:endParaRPr sz="2400" dirty="0"/>
          </a:p>
          <a:p>
            <a:pPr marL="497493" lvl="1" indent="-229612">
              <a:buClr>
                <a:srgbClr val="9A958E"/>
              </a:buClr>
              <a:buSzPct val="75000"/>
              <a:buChar char="•"/>
              <a:defRPr sz="2000"/>
            </a:pPr>
            <a:r>
              <a:rPr sz="2400" dirty="0"/>
              <a:t>“Faster” reorganization</a:t>
            </a:r>
          </a:p>
          <a:p>
            <a:pPr marL="229612" indent="-229612">
              <a:buClr>
                <a:srgbClr val="9A958E"/>
              </a:buClr>
              <a:buSzPct val="75000"/>
              <a:buChar char="•"/>
              <a:defRPr sz="2000"/>
            </a:pPr>
            <a:r>
              <a:rPr lang="en-US" sz="2400" dirty="0" smtClean="0"/>
              <a:t>Concurrent </a:t>
            </a:r>
            <a:r>
              <a:rPr sz="2400" dirty="0" smtClean="0"/>
              <a:t>events</a:t>
            </a:r>
            <a:r>
              <a:rPr sz="2400" dirty="0"/>
              <a:t>, different streams</a:t>
            </a:r>
          </a:p>
          <a:p>
            <a:pPr marL="497493" lvl="1" indent="-229612">
              <a:buClr>
                <a:srgbClr val="9A958E"/>
              </a:buClr>
              <a:buSzPct val="75000"/>
              <a:buChar char="•"/>
              <a:defRPr sz="2000"/>
            </a:pPr>
            <a:r>
              <a:rPr sz="2400" dirty="0"/>
              <a:t>Individual kernel instances take longer</a:t>
            </a:r>
          </a:p>
          <a:p>
            <a:pPr marL="497493" lvl="1" indent="-229612">
              <a:buClr>
                <a:srgbClr val="9A958E"/>
              </a:buClr>
              <a:buSzPct val="75000"/>
              <a:buChar char="•"/>
              <a:defRPr sz="2000"/>
            </a:pPr>
            <a:r>
              <a:rPr sz="2400" dirty="0"/>
              <a:t>Overall time shorter</a:t>
            </a:r>
          </a:p>
          <a:p>
            <a:pPr marL="229612" indent="-229612">
              <a:buClr>
                <a:srgbClr val="9A958E"/>
              </a:buClr>
              <a:buSzPct val="75000"/>
              <a:buChar char="•"/>
              <a:defRPr sz="2000"/>
            </a:pPr>
            <a:r>
              <a:rPr sz="2400" dirty="0"/>
              <a:t>Compromise:</a:t>
            </a:r>
          </a:p>
          <a:p>
            <a:pPr marL="497493" lvl="1" indent="-229612">
              <a:buClr>
                <a:srgbClr val="9A958E"/>
              </a:buClr>
              <a:buSzPct val="75000"/>
              <a:buChar char="•"/>
              <a:defRPr sz="2000"/>
            </a:pPr>
            <a:r>
              <a:rPr sz="2400" dirty="0"/>
              <a:t>Find </a:t>
            </a:r>
            <a:r>
              <a:rPr lang="en-US" sz="2400" dirty="0" smtClean="0"/>
              <a:t>Matriplex size </a:t>
            </a:r>
            <a:r>
              <a:rPr sz="2400" dirty="0" smtClean="0"/>
              <a:t>so </a:t>
            </a:r>
            <a:r>
              <a:rPr sz="2400" dirty="0"/>
              <a:t>that time(reorg + transfer + kernel) is minimum</a:t>
            </a:r>
          </a:p>
        </p:txBody>
      </p:sp>
      <p:sp>
        <p:nvSpPr>
          <p:cNvPr id="2" name="Slide Number Placeholder 1"/>
          <p:cNvSpPr>
            <a:spLocks noGrp="1"/>
          </p:cNvSpPr>
          <p:nvPr>
            <p:ph type="sldNum" sz="quarter" idx="2"/>
          </p:nvPr>
        </p:nvSpPr>
        <p:spPr/>
        <p:txBody>
          <a:bodyPr/>
          <a:lstStyle/>
          <a:p>
            <a:fld id="{86CB4B4D-7CA3-9044-876B-883B54F8677D}" type="slidenum">
              <a:rPr lang="uk-UA" smtClean="0"/>
              <a:t>15</a:t>
            </a:fld>
            <a:endParaRPr lang="uk-UA"/>
          </a:p>
        </p:txBody>
      </p:sp>
    </p:spTree>
    <p:extLst>
      <p:ext uri="{BB962C8B-B14F-4D97-AF65-F5344CB8AC3E}">
        <p14:creationId xmlns:p14="http://schemas.microsoft.com/office/powerpoint/2010/main" val="227391929"/>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Track Building: GPU Best Hit</a:t>
            </a:r>
            <a:endParaRPr lang="en-US" dirty="0"/>
          </a:p>
        </p:txBody>
      </p:sp>
      <p:sp>
        <p:nvSpPr>
          <p:cNvPr id="5" name="TextBox 4"/>
          <p:cNvSpPr txBox="1"/>
          <p:nvPr/>
        </p:nvSpPr>
        <p:spPr>
          <a:xfrm>
            <a:off x="943275" y="1690688"/>
            <a:ext cx="10410525" cy="5016758"/>
          </a:xfrm>
          <a:prstGeom prst="rect">
            <a:avLst/>
          </a:prstGeom>
          <a:noFill/>
        </p:spPr>
        <p:txBody>
          <a:bodyPr wrap="square" rtlCol="0">
            <a:spAutoFit/>
          </a:bodyPr>
          <a:lstStyle/>
          <a:p>
            <a:pPr marL="285750" indent="-285750">
              <a:buFont typeface="Arial" charset="0"/>
              <a:buChar char="•"/>
            </a:pPr>
            <a:r>
              <a:rPr lang="en-US" sz="2000" dirty="0" smtClean="0"/>
              <a:t>Parallelization: as in Track Fitting</a:t>
            </a:r>
          </a:p>
          <a:p>
            <a:pPr marL="742950" lvl="1" indent="-285750">
              <a:buFont typeface="Arial" charset="0"/>
              <a:buChar char="•"/>
            </a:pPr>
            <a:r>
              <a:rPr lang="en-US" sz="2000"/>
              <a:t>Parallelization: 1 </a:t>
            </a:r>
            <a:r>
              <a:rPr lang="en-US" sz="2000" b="1"/>
              <a:t>GPU</a:t>
            </a:r>
            <a:r>
              <a:rPr lang="en-US" sz="2000"/>
              <a:t> thread per </a:t>
            </a:r>
            <a:r>
              <a:rPr lang="en-US" sz="2000" smtClean="0"/>
              <a:t>candidate</a:t>
            </a:r>
          </a:p>
          <a:p>
            <a:pPr marL="742950" lvl="1" indent="-285750">
              <a:buFont typeface="Arial" charset="0"/>
              <a:buChar char="•"/>
            </a:pPr>
            <a:endParaRPr lang="en-US" sz="2000" dirty="0" smtClean="0"/>
          </a:p>
          <a:p>
            <a:pPr marL="285750" indent="-285750">
              <a:buFont typeface="Arial" charset="0"/>
              <a:buChar char="•"/>
            </a:pPr>
            <a:r>
              <a:rPr lang="en-US" sz="2000" dirty="0" smtClean="0"/>
              <a:t>Reorganizing on the CPU is not an option for building</a:t>
            </a:r>
          </a:p>
          <a:p>
            <a:pPr marL="742950" lvl="1" indent="-285750">
              <a:buFont typeface="Arial" charset="0"/>
              <a:buChar char="•"/>
            </a:pPr>
            <a:r>
              <a:rPr lang="en-US" sz="2000" dirty="0" smtClean="0">
                <a:sym typeface="Wingdings"/>
              </a:rPr>
              <a:t>Frequent reorganizations  </a:t>
            </a:r>
            <a:r>
              <a:rPr lang="en-US" sz="2000" dirty="0" smtClean="0"/>
              <a:t>very small kernels </a:t>
            </a:r>
          </a:p>
          <a:p>
            <a:pPr marL="742950" lvl="1" indent="-285750">
              <a:buFont typeface="Arial" charset="0"/>
              <a:buChar char="•"/>
            </a:pPr>
            <a:r>
              <a:rPr lang="en-US" sz="2000" dirty="0" smtClean="0">
                <a:sym typeface="Wingdings"/>
              </a:rPr>
              <a:t>Numerous reorganizations no more overlapping possible</a:t>
            </a:r>
          </a:p>
          <a:p>
            <a:pPr marL="742950" lvl="1" indent="-285750">
              <a:buFont typeface="Arial" charset="0"/>
              <a:buChar char="•"/>
            </a:pPr>
            <a:endParaRPr lang="en-US" sz="2000" dirty="0">
              <a:sym typeface="Wingdings"/>
            </a:endParaRPr>
          </a:p>
          <a:p>
            <a:pPr marL="285750" indent="-285750">
              <a:buFont typeface="Arial" charset="0"/>
              <a:buChar char="•"/>
            </a:pPr>
            <a:r>
              <a:rPr lang="en-US" sz="2000" dirty="0" smtClean="0">
                <a:sym typeface="Wingdings"/>
              </a:rPr>
              <a:t>Data Structures</a:t>
            </a:r>
          </a:p>
          <a:p>
            <a:pPr marL="742950" lvl="1" indent="-285750">
              <a:buFont typeface="Arial" charset="0"/>
              <a:buChar char="•"/>
            </a:pPr>
            <a:r>
              <a:rPr lang="en-US" sz="2000" dirty="0" smtClean="0"/>
              <a:t>Matching </a:t>
            </a:r>
            <a:r>
              <a:rPr lang="en-US" sz="2000" dirty="0"/>
              <a:t>CPU and GPU data structures to ease data </a:t>
            </a:r>
            <a:r>
              <a:rPr lang="en-US" sz="2000" dirty="0" smtClean="0"/>
              <a:t>transfers</a:t>
            </a:r>
          </a:p>
          <a:p>
            <a:pPr marL="1200150" lvl="2" indent="-285750">
              <a:buFont typeface="Arial" charset="0"/>
              <a:buChar char="•"/>
            </a:pPr>
            <a:r>
              <a:rPr lang="en-US" sz="2000" dirty="0" smtClean="0"/>
              <a:t>Later reorganized as </a:t>
            </a:r>
            <a:r>
              <a:rPr lang="en-US" sz="2000" dirty="0" err="1" smtClean="0"/>
              <a:t>Matriplexes</a:t>
            </a:r>
            <a:r>
              <a:rPr lang="en-US" sz="2000" dirty="0" smtClean="0"/>
              <a:t> on the GPU</a:t>
            </a:r>
          </a:p>
          <a:p>
            <a:pPr marL="742950" lvl="1" indent="-285750">
              <a:buFont typeface="Arial" charset="0"/>
              <a:buChar char="•"/>
            </a:pPr>
            <a:r>
              <a:rPr lang="en-US" sz="2000" dirty="0" smtClean="0"/>
              <a:t>Static containers directly used on the GPU: Hits, Tracks, </a:t>
            </a:r>
            <a:r>
              <a:rPr lang="mr-IN" sz="2000" dirty="0" smtClean="0"/>
              <a:t>…</a:t>
            </a:r>
            <a:endParaRPr lang="en-US" sz="2000" dirty="0" smtClean="0"/>
          </a:p>
          <a:p>
            <a:pPr marL="742950" lvl="1" indent="-285750">
              <a:buFont typeface="Arial" charset="0"/>
              <a:buChar char="•"/>
            </a:pPr>
            <a:r>
              <a:rPr lang="en-US" sz="2000" dirty="0" smtClean="0"/>
              <a:t>Object composition forces additional </a:t>
            </a:r>
            <a:r>
              <a:rPr lang="en-US" sz="2000" dirty="0"/>
              <a:t>trick for classes at the top of the wrapping </a:t>
            </a:r>
            <a:r>
              <a:rPr lang="en-US" sz="2000" dirty="0" smtClean="0"/>
              <a:t>hierarchy</a:t>
            </a:r>
          </a:p>
          <a:p>
            <a:pPr marL="1200150" lvl="2" indent="-285750">
              <a:buFont typeface="Arial" charset="0"/>
              <a:buChar char="•"/>
            </a:pPr>
            <a:r>
              <a:rPr lang="en-US" sz="2000" dirty="0" smtClean="0"/>
              <a:t>Keep </a:t>
            </a:r>
            <a:r>
              <a:rPr lang="en-US" sz="2000" dirty="0"/>
              <a:t>arrays of sub-objects both on the host and on the device to be able to fill copy sub-objects from the CPU and access them from the GPU</a:t>
            </a:r>
            <a:r>
              <a:rPr lang="en-US" sz="2000" dirty="0" smtClean="0"/>
              <a:t>.</a:t>
            </a:r>
          </a:p>
          <a:p>
            <a:pPr marL="1257300" lvl="2" indent="-342900">
              <a:buFont typeface="Wingdings" charset="2"/>
              <a:buChar char="Ø"/>
            </a:pPr>
            <a:r>
              <a:rPr lang="en-US" sz="2000" dirty="0" smtClean="0"/>
              <a:t>Data transfer overhead from transferring multiple smaller objects</a:t>
            </a:r>
            <a:endParaRPr lang="en-US" sz="2000" dirty="0"/>
          </a:p>
          <a:p>
            <a:pPr marL="285750" indent="-285750">
              <a:buFont typeface="Arial" charset="0"/>
              <a:buChar char="•"/>
            </a:pPr>
            <a:endParaRPr lang="en-US" sz="2000" dirty="0"/>
          </a:p>
        </p:txBody>
      </p:sp>
      <p:sp>
        <p:nvSpPr>
          <p:cNvPr id="2" name="Slide Number Placeholder 1"/>
          <p:cNvSpPr>
            <a:spLocks noGrp="1"/>
          </p:cNvSpPr>
          <p:nvPr>
            <p:ph type="sldNum" sz="quarter" idx="2"/>
          </p:nvPr>
        </p:nvSpPr>
        <p:spPr/>
        <p:txBody>
          <a:bodyPr/>
          <a:lstStyle/>
          <a:p>
            <a:fld id="{86CB4B4D-7CA3-9044-876B-883B54F8677D}" type="slidenum">
              <a:rPr lang="uk-UA" smtClean="0"/>
              <a:t>16</a:t>
            </a:fld>
            <a:endParaRPr lang="uk-UA"/>
          </a:p>
        </p:txBody>
      </p:sp>
    </p:spTree>
    <p:extLst>
      <p:ext uri="{BB962C8B-B14F-4D97-AF65-F5344CB8AC3E}">
        <p14:creationId xmlns:p14="http://schemas.microsoft.com/office/powerpoint/2010/main" val="1402742690"/>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 Building: Tuning Parameters</a:t>
            </a:r>
            <a:endParaRPr lang="en-US" dirty="0"/>
          </a:p>
        </p:txBody>
      </p:sp>
      <p:sp>
        <p:nvSpPr>
          <p:cNvPr id="3" name="Content Placeholder 2"/>
          <p:cNvSpPr>
            <a:spLocks noGrp="1"/>
          </p:cNvSpPr>
          <p:nvPr>
            <p:ph idx="1"/>
          </p:nvPr>
        </p:nvSpPr>
        <p:spPr>
          <a:xfrm>
            <a:off x="626679" y="1690688"/>
            <a:ext cx="4369067" cy="4351338"/>
          </a:xfrm>
        </p:spPr>
        <p:txBody>
          <a:bodyPr>
            <a:normAutofit/>
          </a:bodyPr>
          <a:lstStyle/>
          <a:p>
            <a:r>
              <a:rPr lang="en-US" sz="2000" dirty="0"/>
              <a:t>Usual </a:t>
            </a:r>
            <a:r>
              <a:rPr lang="en-US" sz="2000" dirty="0" smtClean="0"/>
              <a:t>problem, </a:t>
            </a:r>
            <a:r>
              <a:rPr lang="en-US" sz="2000" dirty="0"/>
              <a:t>find </a:t>
            </a:r>
            <a:r>
              <a:rPr lang="en-US" sz="2000" dirty="0" err="1"/>
              <a:t>t</a:t>
            </a:r>
            <a:r>
              <a:rPr lang="en-US" sz="2000" baseline="-25000" dirty="0" err="1"/>
              <a:t>min</a:t>
            </a:r>
            <a:r>
              <a:rPr lang="en-US" sz="2000" baseline="-25000" dirty="0"/>
              <a:t> </a:t>
            </a:r>
            <a:r>
              <a:rPr lang="en-US" sz="2000" dirty="0" smtClean="0"/>
              <a:t>that satisfies:</a:t>
            </a:r>
            <a:endParaRPr lang="en-US" sz="2000" dirty="0"/>
          </a:p>
          <a:p>
            <a:pPr lvl="1"/>
            <a:r>
              <a:rPr lang="en-US" sz="1600" dirty="0" err="1"/>
              <a:t>t</a:t>
            </a:r>
            <a:r>
              <a:rPr lang="en-US" sz="1600" baseline="-25000" dirty="0" err="1"/>
              <a:t>min</a:t>
            </a:r>
            <a:r>
              <a:rPr lang="en-US" sz="1600" dirty="0"/>
              <a:t> = min f(a, b, c, d</a:t>
            </a:r>
            <a:r>
              <a:rPr lang="en-US" sz="1600" dirty="0" smtClean="0"/>
              <a:t>)</a:t>
            </a:r>
            <a:endParaRPr lang="en-US" sz="2000" dirty="0" smtClean="0"/>
          </a:p>
          <a:p>
            <a:pPr lvl="1"/>
            <a:endParaRPr lang="en-US" sz="1600" dirty="0" smtClean="0"/>
          </a:p>
          <a:p>
            <a:pPr lvl="1"/>
            <a:r>
              <a:rPr lang="en-US" sz="1600" dirty="0" smtClean="0"/>
              <a:t>(a) Number of Eta bins </a:t>
            </a:r>
            <a:r>
              <a:rPr lang="en-US" sz="1600" baseline="30000" dirty="0" smtClean="0"/>
              <a:t>(*)</a:t>
            </a:r>
          </a:p>
          <a:p>
            <a:pPr lvl="1"/>
            <a:r>
              <a:rPr lang="en-US" sz="1600" dirty="0" smtClean="0"/>
              <a:t>(b) Threads per block</a:t>
            </a:r>
          </a:p>
          <a:p>
            <a:pPr lvl="1"/>
            <a:r>
              <a:rPr lang="de-DE" sz="1600" dirty="0" smtClean="0"/>
              <a:t>(c) </a:t>
            </a:r>
            <a:r>
              <a:rPr lang="en-US" sz="1600" dirty="0" err="1" smtClean="0"/>
              <a:t>Matriplex</a:t>
            </a:r>
            <a:r>
              <a:rPr lang="en-US" sz="1600" dirty="0" smtClean="0"/>
              <a:t> width</a:t>
            </a:r>
          </a:p>
          <a:p>
            <a:pPr lvl="1"/>
            <a:r>
              <a:rPr lang="en-US" sz="1600" dirty="0" smtClean="0"/>
              <a:t>(d) Number of tracks per event</a:t>
            </a:r>
          </a:p>
          <a:p>
            <a:endParaRPr lang="en-US" sz="2000" dirty="0"/>
          </a:p>
          <a:p>
            <a:r>
              <a:rPr lang="en-US" sz="2000" dirty="0" smtClean="0"/>
              <a:t>”Standard” insight</a:t>
            </a:r>
          </a:p>
          <a:p>
            <a:pPr lvl="1"/>
            <a:r>
              <a:rPr lang="en-US" sz="1600" dirty="0" smtClean="0"/>
              <a:t>“Limited” number of tracks is penalizing</a:t>
            </a:r>
          </a:p>
          <a:p>
            <a:pPr lvl="1"/>
            <a:r>
              <a:rPr lang="en-US" sz="1600" dirty="0" smtClean="0"/>
              <a:t>Even more so with newer GPUs</a:t>
            </a:r>
          </a:p>
          <a:p>
            <a:pPr marL="457200" lvl="1" indent="0">
              <a:buNone/>
            </a:pPr>
            <a:r>
              <a:rPr lang="en-US" sz="1600" dirty="0" smtClean="0">
                <a:sym typeface="Wingdings"/>
              </a:rPr>
              <a:t></a:t>
            </a:r>
            <a:r>
              <a:rPr lang="en-US" sz="1600" dirty="0"/>
              <a:t>Computing multiple events concurrently is mandatory </a:t>
            </a:r>
            <a:endParaRPr lang="en-US" sz="1600" dirty="0" smtClean="0"/>
          </a:p>
          <a:p>
            <a:endParaRPr lang="en-US" sz="2000" dirty="0" smtClean="0"/>
          </a:p>
        </p:txBody>
      </p:sp>
      <p:graphicFrame>
        <p:nvGraphicFramePr>
          <p:cNvPr id="4" name="Content Placeholder 4"/>
          <p:cNvGraphicFramePr>
            <a:graphicFrameLocks/>
          </p:cNvGraphicFramePr>
          <p:nvPr>
            <p:extLst/>
          </p:nvPr>
        </p:nvGraphicFramePr>
        <p:xfrm>
          <a:off x="5560789" y="1351280"/>
          <a:ext cx="6092807" cy="28410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8"/>
          <p:cNvGraphicFramePr>
            <a:graphicFrameLocks/>
          </p:cNvGraphicFramePr>
          <p:nvPr>
            <p:extLst>
              <p:ext uri="{D42A27DB-BD31-4B8C-83A1-F6EECF244321}">
                <p14:modId xmlns:p14="http://schemas.microsoft.com/office/powerpoint/2010/main" val="816614461"/>
              </p:ext>
            </p:extLst>
          </p:nvPr>
        </p:nvGraphicFramePr>
        <p:xfrm>
          <a:off x="5560789" y="4185021"/>
          <a:ext cx="5901656" cy="2249856"/>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10069152" y="6193231"/>
            <a:ext cx="1959704" cy="307777"/>
          </a:xfrm>
          <a:prstGeom prst="rect">
            <a:avLst/>
          </a:prstGeom>
          <a:noFill/>
        </p:spPr>
        <p:txBody>
          <a:bodyPr wrap="none" rtlCol="0">
            <a:spAutoFit/>
          </a:bodyPr>
          <a:lstStyle/>
          <a:p>
            <a:r>
              <a:rPr lang="en-US" sz="1400" dirty="0" smtClean="0"/>
              <a:t>10 events </a:t>
            </a:r>
            <a:r>
              <a:rPr lang="en-US" sz="1400" dirty="0"/>
              <a:t>@</a:t>
            </a:r>
            <a:r>
              <a:rPr lang="en-US" sz="1400" dirty="0" smtClean="0"/>
              <a:t> 200k tracks</a:t>
            </a:r>
          </a:p>
        </p:txBody>
      </p:sp>
      <p:sp>
        <p:nvSpPr>
          <p:cNvPr id="8" name="Rectangle 7"/>
          <p:cNvSpPr/>
          <p:nvPr/>
        </p:nvSpPr>
        <p:spPr>
          <a:xfrm>
            <a:off x="326572" y="6439828"/>
            <a:ext cx="5988770" cy="461665"/>
          </a:xfrm>
          <a:prstGeom prst="rect">
            <a:avLst/>
          </a:prstGeom>
        </p:spPr>
        <p:txBody>
          <a:bodyPr wrap="square">
            <a:spAutoFit/>
          </a:bodyPr>
          <a:lstStyle/>
          <a:p>
            <a:r>
              <a:rPr lang="en-US" sz="1200" baseline="30000" dirty="0"/>
              <a:t>(*)</a:t>
            </a:r>
            <a:r>
              <a:rPr lang="en-US" sz="1200" dirty="0"/>
              <a:t> Eta bins: Hits are binned by </a:t>
            </a:r>
            <a:r>
              <a:rPr lang="en-US" sz="1200" i="1" dirty="0" err="1"/>
              <a:t>η</a:t>
            </a:r>
            <a:r>
              <a:rPr lang="en-US" sz="1200" i="1" dirty="0"/>
              <a:t> </a:t>
            </a:r>
            <a:r>
              <a:rPr lang="en-US" sz="1200" dirty="0"/>
              <a:t>to reduced the amount of hits that should be tried for a track </a:t>
            </a:r>
            <a:r>
              <a:rPr lang="en-US" sz="1200" dirty="0" smtClean="0"/>
              <a:t>.</a:t>
            </a:r>
            <a:endParaRPr lang="en-US" sz="1100" dirty="0"/>
          </a:p>
        </p:txBody>
      </p:sp>
      <p:sp>
        <p:nvSpPr>
          <p:cNvPr id="10" name="TextBox 9"/>
          <p:cNvSpPr txBox="1"/>
          <p:nvPr/>
        </p:nvSpPr>
        <p:spPr>
          <a:xfrm>
            <a:off x="10099708" y="3757480"/>
            <a:ext cx="1868332" cy="307777"/>
          </a:xfrm>
          <a:prstGeom prst="rect">
            <a:avLst/>
          </a:prstGeom>
          <a:noFill/>
        </p:spPr>
        <p:txBody>
          <a:bodyPr wrap="none" rtlCol="0">
            <a:spAutoFit/>
          </a:bodyPr>
          <a:lstStyle/>
          <a:p>
            <a:r>
              <a:rPr lang="en-US" sz="1400" dirty="0" smtClean="0"/>
              <a:t>10 events </a:t>
            </a:r>
            <a:r>
              <a:rPr lang="en-US" sz="1400" dirty="0"/>
              <a:t>@</a:t>
            </a:r>
            <a:r>
              <a:rPr lang="en-US" sz="1400" dirty="0" smtClean="0"/>
              <a:t> 20k tracks</a:t>
            </a:r>
          </a:p>
        </p:txBody>
      </p:sp>
      <p:sp>
        <p:nvSpPr>
          <p:cNvPr id="7" name="Slide Number Placeholder 6"/>
          <p:cNvSpPr>
            <a:spLocks noGrp="1"/>
          </p:cNvSpPr>
          <p:nvPr>
            <p:ph type="sldNum" sz="quarter" idx="12"/>
          </p:nvPr>
        </p:nvSpPr>
        <p:spPr/>
        <p:txBody>
          <a:bodyPr/>
          <a:lstStyle/>
          <a:p>
            <a:fld id="{5AACA1C6-9A21-CD49-896D-85E6117B2B19}" type="slidenum">
              <a:rPr lang="en-US" smtClean="0"/>
              <a:t>17</a:t>
            </a:fld>
            <a:endParaRPr lang="en-US"/>
          </a:p>
        </p:txBody>
      </p:sp>
      <p:sp>
        <p:nvSpPr>
          <p:cNvPr id="9" name="TextBox 8"/>
          <p:cNvSpPr txBox="1"/>
          <p:nvPr/>
        </p:nvSpPr>
        <p:spPr>
          <a:xfrm>
            <a:off x="10998574" y="3167681"/>
            <a:ext cx="853119" cy="369332"/>
          </a:xfrm>
          <a:prstGeom prst="rect">
            <a:avLst/>
          </a:prstGeom>
          <a:noFill/>
        </p:spPr>
        <p:txBody>
          <a:bodyPr wrap="none" rtlCol="0">
            <a:spAutoFit/>
          </a:bodyPr>
          <a:lstStyle/>
          <a:p>
            <a:r>
              <a:rPr lang="en-US" dirty="0" smtClean="0"/>
              <a:t>0.043 s</a:t>
            </a:r>
            <a:endParaRPr lang="en-US" dirty="0"/>
          </a:p>
        </p:txBody>
      </p:sp>
      <p:sp>
        <p:nvSpPr>
          <p:cNvPr id="11" name="TextBox 10"/>
          <p:cNvSpPr txBox="1"/>
          <p:nvPr/>
        </p:nvSpPr>
        <p:spPr>
          <a:xfrm>
            <a:off x="10881554" y="5295655"/>
            <a:ext cx="853119" cy="369332"/>
          </a:xfrm>
          <a:prstGeom prst="rect">
            <a:avLst/>
          </a:prstGeom>
          <a:noFill/>
        </p:spPr>
        <p:txBody>
          <a:bodyPr wrap="none" rtlCol="0">
            <a:spAutoFit/>
          </a:bodyPr>
          <a:lstStyle/>
          <a:p>
            <a:r>
              <a:rPr lang="en-US" dirty="0" smtClean="0"/>
              <a:t>0.043 s</a:t>
            </a:r>
            <a:endParaRPr lang="en-US" dirty="0"/>
          </a:p>
        </p:txBody>
      </p:sp>
      <p:sp>
        <p:nvSpPr>
          <p:cNvPr id="12" name="TextBox 11"/>
          <p:cNvSpPr txBox="1"/>
          <p:nvPr/>
        </p:nvSpPr>
        <p:spPr>
          <a:xfrm>
            <a:off x="10526328" y="2732218"/>
            <a:ext cx="593432" cy="369332"/>
          </a:xfrm>
          <a:prstGeom prst="rect">
            <a:avLst/>
          </a:prstGeom>
          <a:noFill/>
        </p:spPr>
        <p:txBody>
          <a:bodyPr wrap="none" rtlCol="0">
            <a:spAutoFit/>
          </a:bodyPr>
          <a:lstStyle/>
          <a:p>
            <a:r>
              <a:rPr lang="en-US" dirty="0" smtClean="0"/>
              <a:t>0.17</a:t>
            </a:r>
            <a:endParaRPr lang="en-US" dirty="0"/>
          </a:p>
        </p:txBody>
      </p:sp>
      <p:sp>
        <p:nvSpPr>
          <p:cNvPr id="13" name="TextBox 12"/>
          <p:cNvSpPr txBox="1"/>
          <p:nvPr/>
        </p:nvSpPr>
        <p:spPr>
          <a:xfrm>
            <a:off x="10565742" y="5071607"/>
            <a:ext cx="593432" cy="369332"/>
          </a:xfrm>
          <a:prstGeom prst="rect">
            <a:avLst/>
          </a:prstGeom>
          <a:noFill/>
        </p:spPr>
        <p:txBody>
          <a:bodyPr wrap="none" rtlCol="0">
            <a:spAutoFit/>
          </a:bodyPr>
          <a:lstStyle/>
          <a:p>
            <a:r>
              <a:rPr lang="en-US" smtClean="0"/>
              <a:t>0.12</a:t>
            </a:r>
            <a:endParaRPr lang="en-US"/>
          </a:p>
        </p:txBody>
      </p:sp>
    </p:spTree>
    <p:extLst>
      <p:ext uri="{BB962C8B-B14F-4D97-AF65-F5344CB8AC3E}">
        <p14:creationId xmlns:p14="http://schemas.microsoft.com/office/powerpoint/2010/main" val="8209140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493"/>
            <a:ext cx="10515600" cy="1325563"/>
          </a:xfrm>
        </p:spPr>
        <p:txBody>
          <a:bodyPr>
            <a:normAutofit/>
          </a:bodyPr>
          <a:lstStyle/>
          <a:p>
            <a:r>
              <a:rPr lang="en-US" sz="3200" dirty="0" smtClean="0"/>
              <a:t>Building with Multiple </a:t>
            </a:r>
            <a:r>
              <a:rPr lang="en-US" sz="3200" dirty="0"/>
              <a:t>C</a:t>
            </a:r>
            <a:r>
              <a:rPr lang="en-US" sz="3200" dirty="0" smtClean="0"/>
              <a:t>andidates: “GPU Clone Engine”</a:t>
            </a:r>
            <a:endParaRPr lang="en-US" sz="3200" dirty="0"/>
          </a:p>
        </p:txBody>
      </p:sp>
      <p:sp>
        <p:nvSpPr>
          <p:cNvPr id="4" name="Rectangle 3"/>
          <p:cNvSpPr/>
          <p:nvPr/>
        </p:nvSpPr>
        <p:spPr>
          <a:xfrm>
            <a:off x="4645919" y="5181600"/>
            <a:ext cx="2895600" cy="381000"/>
          </a:xfrm>
          <a:prstGeom prst="rect">
            <a:avLst/>
          </a:prstGeom>
          <a:noFill/>
          <a:ln>
            <a:solidFill>
              <a:srgbClr val="5151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515151"/>
                </a:solidFill>
              </a:rPr>
              <a:t>propagate candidate to layer</a:t>
            </a:r>
          </a:p>
        </p:txBody>
      </p:sp>
      <p:sp>
        <p:nvSpPr>
          <p:cNvPr id="5" name="Rectangle 4"/>
          <p:cNvSpPr/>
          <p:nvPr/>
        </p:nvSpPr>
        <p:spPr>
          <a:xfrm>
            <a:off x="4836419" y="4495800"/>
            <a:ext cx="2514600" cy="381000"/>
          </a:xfrm>
          <a:prstGeom prst="rect">
            <a:avLst/>
          </a:prstGeom>
          <a:noFill/>
          <a:ln>
            <a:solidFill>
              <a:srgbClr val="5151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515151"/>
                </a:solidFill>
              </a:rPr>
              <a:t>loop over hits in window</a:t>
            </a:r>
          </a:p>
        </p:txBody>
      </p:sp>
      <p:sp>
        <p:nvSpPr>
          <p:cNvPr id="6" name="Rectangle 5"/>
          <p:cNvSpPr/>
          <p:nvPr/>
        </p:nvSpPr>
        <p:spPr>
          <a:xfrm>
            <a:off x="5447319" y="3787769"/>
            <a:ext cx="1295400" cy="381000"/>
          </a:xfrm>
          <a:prstGeom prst="rect">
            <a:avLst/>
          </a:prstGeom>
          <a:noFill/>
          <a:ln>
            <a:solidFill>
              <a:srgbClr val="5151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515151"/>
                </a:solidFill>
              </a:rPr>
              <a:t>test </a:t>
            </a:r>
            <a:r>
              <a:rPr lang="el-GR" dirty="0">
                <a:solidFill>
                  <a:srgbClr val="515151"/>
                </a:solidFill>
              </a:rPr>
              <a:t>χ</a:t>
            </a:r>
            <a:r>
              <a:rPr lang="en-US" baseline="30000" dirty="0">
                <a:solidFill>
                  <a:srgbClr val="515151"/>
                </a:solidFill>
              </a:rPr>
              <a:t>2</a:t>
            </a:r>
            <a:r>
              <a:rPr lang="en-US" dirty="0">
                <a:solidFill>
                  <a:srgbClr val="515151"/>
                </a:solidFill>
              </a:rPr>
              <a:t> &lt; cut</a:t>
            </a:r>
          </a:p>
        </p:txBody>
      </p:sp>
      <p:sp>
        <p:nvSpPr>
          <p:cNvPr id="7" name="Rectangle 6"/>
          <p:cNvSpPr/>
          <p:nvPr/>
        </p:nvSpPr>
        <p:spPr>
          <a:xfrm>
            <a:off x="5359760" y="2701485"/>
            <a:ext cx="1472481" cy="381000"/>
          </a:xfrm>
          <a:prstGeom prst="rect">
            <a:avLst/>
          </a:prstGeom>
          <a:noFill/>
          <a:ln>
            <a:solidFill>
              <a:srgbClr val="5151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515151"/>
                </a:solidFill>
              </a:rPr>
              <a:t>go to next hit</a:t>
            </a:r>
          </a:p>
        </p:txBody>
      </p:sp>
      <p:sp>
        <p:nvSpPr>
          <p:cNvPr id="8" name="Rectangle 7"/>
          <p:cNvSpPr/>
          <p:nvPr/>
        </p:nvSpPr>
        <p:spPr>
          <a:xfrm>
            <a:off x="7269041" y="3200401"/>
            <a:ext cx="3010740" cy="457200"/>
          </a:xfrm>
          <a:prstGeom prst="rect">
            <a:avLst/>
          </a:prstGeom>
          <a:no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515151"/>
                </a:solidFill>
              </a:rPr>
              <a:t>add entry </a:t>
            </a:r>
            <a:r>
              <a:rPr lang="en-US" dirty="0">
                <a:solidFill>
                  <a:srgbClr val="515151"/>
                </a:solidFill>
              </a:rPr>
              <a:t>in </a:t>
            </a:r>
            <a:r>
              <a:rPr lang="en-US" b="1" dirty="0" smtClean="0">
                <a:solidFill>
                  <a:srgbClr val="C00000"/>
                </a:solidFill>
              </a:rPr>
              <a:t>sorted</a:t>
            </a:r>
          </a:p>
          <a:p>
            <a:pPr algn="ctr"/>
            <a:r>
              <a:rPr lang="en-US" b="1" dirty="0" smtClean="0">
                <a:solidFill>
                  <a:srgbClr val="515151"/>
                </a:solidFill>
              </a:rPr>
              <a:t>bookkeep</a:t>
            </a:r>
            <a:r>
              <a:rPr lang="en-US" dirty="0" smtClean="0">
                <a:solidFill>
                  <a:srgbClr val="515151"/>
                </a:solidFill>
              </a:rPr>
              <a:t> </a:t>
            </a:r>
            <a:r>
              <a:rPr lang="en-US" dirty="0">
                <a:solidFill>
                  <a:srgbClr val="515151"/>
                </a:solidFill>
              </a:rPr>
              <a:t>list</a:t>
            </a:r>
          </a:p>
        </p:txBody>
      </p:sp>
      <p:sp>
        <p:nvSpPr>
          <p:cNvPr id="9" name="Rectangle 8"/>
          <p:cNvSpPr/>
          <p:nvPr/>
        </p:nvSpPr>
        <p:spPr>
          <a:xfrm>
            <a:off x="4944401" y="1311265"/>
            <a:ext cx="3102319" cy="609600"/>
          </a:xfrm>
          <a:prstGeom prst="rect">
            <a:avLst/>
          </a:prstGeom>
          <a:noFill/>
          <a:ln>
            <a:solidFill>
              <a:srgbClr val="5151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515151"/>
                </a:solidFill>
              </a:rPr>
              <a:t>Merged </a:t>
            </a:r>
            <a:r>
              <a:rPr lang="en-US" b="1" dirty="0" smtClean="0">
                <a:solidFill>
                  <a:srgbClr val="C00000"/>
                </a:solidFill>
              </a:rPr>
              <a:t>sorted</a:t>
            </a:r>
            <a:r>
              <a:rPr lang="en-US" dirty="0" smtClean="0">
                <a:solidFill>
                  <a:srgbClr val="C00000"/>
                </a:solidFill>
              </a:rPr>
              <a:t> </a:t>
            </a:r>
            <a:r>
              <a:rPr lang="en-US" b="1" dirty="0" smtClean="0">
                <a:solidFill>
                  <a:srgbClr val="515151"/>
                </a:solidFill>
              </a:rPr>
              <a:t>bookkeep</a:t>
            </a:r>
            <a:r>
              <a:rPr lang="en-US" dirty="0" smtClean="0">
                <a:solidFill>
                  <a:srgbClr val="515151"/>
                </a:solidFill>
              </a:rPr>
              <a:t> lists, </a:t>
            </a:r>
            <a:endParaRPr lang="en-US" dirty="0">
              <a:solidFill>
                <a:srgbClr val="515151"/>
              </a:solidFill>
            </a:endParaRPr>
          </a:p>
          <a:p>
            <a:pPr algn="ctr"/>
            <a:r>
              <a:rPr lang="en-US" dirty="0">
                <a:solidFill>
                  <a:srgbClr val="515151"/>
                </a:solidFill>
              </a:rPr>
              <a:t>copy only the best N </a:t>
            </a:r>
          </a:p>
        </p:txBody>
      </p:sp>
      <p:cxnSp>
        <p:nvCxnSpPr>
          <p:cNvPr id="10" name="Straight Arrow Connector 9"/>
          <p:cNvCxnSpPr>
            <a:stCxn id="7" idx="0"/>
            <a:endCxn id="14" idx="2"/>
          </p:cNvCxnSpPr>
          <p:nvPr/>
        </p:nvCxnSpPr>
        <p:spPr>
          <a:xfrm flipV="1">
            <a:off x="6093719" y="4876800"/>
            <a:ext cx="0" cy="304800"/>
          </a:xfrm>
          <a:prstGeom prst="straightConnector1">
            <a:avLst/>
          </a:prstGeom>
          <a:ln>
            <a:solidFill>
              <a:srgbClr val="51515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14" idx="0"/>
            <a:endCxn id="15" idx="2"/>
          </p:cNvCxnSpPr>
          <p:nvPr/>
        </p:nvCxnSpPr>
        <p:spPr>
          <a:xfrm flipV="1">
            <a:off x="6093719" y="4168770"/>
            <a:ext cx="1300" cy="327031"/>
          </a:xfrm>
          <a:prstGeom prst="straightConnector1">
            <a:avLst/>
          </a:prstGeom>
          <a:ln>
            <a:solidFill>
              <a:srgbClr val="51515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5" idx="0"/>
            <a:endCxn id="19" idx="2"/>
          </p:cNvCxnSpPr>
          <p:nvPr/>
        </p:nvCxnSpPr>
        <p:spPr>
          <a:xfrm flipV="1">
            <a:off x="6095020" y="3082485"/>
            <a:ext cx="981" cy="705284"/>
          </a:xfrm>
          <a:prstGeom prst="straightConnector1">
            <a:avLst/>
          </a:prstGeom>
          <a:ln>
            <a:solidFill>
              <a:srgbClr val="B31B1B"/>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5" idx="3"/>
          </p:cNvCxnSpPr>
          <p:nvPr/>
        </p:nvCxnSpPr>
        <p:spPr>
          <a:xfrm flipV="1">
            <a:off x="6742719" y="3657601"/>
            <a:ext cx="526322" cy="320669"/>
          </a:xfrm>
          <a:prstGeom prst="straightConnector1">
            <a:avLst/>
          </a:prstGeom>
          <a:ln>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19" idx="3"/>
          </p:cNvCxnSpPr>
          <p:nvPr/>
        </p:nvCxnSpPr>
        <p:spPr>
          <a:xfrm flipH="1" flipV="1">
            <a:off x="6832241" y="2891986"/>
            <a:ext cx="415359" cy="308415"/>
          </a:xfrm>
          <a:prstGeom prst="straightConnector1">
            <a:avLst/>
          </a:prstGeom>
          <a:ln>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9" idx="0"/>
            <a:endCxn id="23" idx="2"/>
          </p:cNvCxnSpPr>
          <p:nvPr/>
        </p:nvCxnSpPr>
        <p:spPr>
          <a:xfrm flipV="1">
            <a:off x="6096000" y="1920865"/>
            <a:ext cx="0" cy="780620"/>
          </a:xfrm>
          <a:prstGeom prst="straightConnector1">
            <a:avLst/>
          </a:prstGeom>
          <a:ln>
            <a:solidFill>
              <a:srgbClr val="51515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940834" y="6151551"/>
            <a:ext cx="859767" cy="0"/>
          </a:xfrm>
          <a:prstGeom prst="straightConnector1">
            <a:avLst/>
          </a:prstGeom>
          <a:ln>
            <a:solidFill>
              <a:srgbClr val="51515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3962400" y="1600201"/>
            <a:ext cx="0" cy="4551351"/>
          </a:xfrm>
          <a:prstGeom prst="line">
            <a:avLst/>
          </a:prstGeom>
          <a:ln>
            <a:solidFill>
              <a:srgbClr val="51515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23" idx="1"/>
          </p:cNvCxnSpPr>
          <p:nvPr/>
        </p:nvCxnSpPr>
        <p:spPr>
          <a:xfrm flipH="1">
            <a:off x="3962400" y="1616065"/>
            <a:ext cx="982000" cy="0"/>
          </a:xfrm>
          <a:prstGeom prst="line">
            <a:avLst/>
          </a:prstGeom>
          <a:ln>
            <a:solidFill>
              <a:srgbClr val="51515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19" idx="1"/>
          </p:cNvCxnSpPr>
          <p:nvPr/>
        </p:nvCxnSpPr>
        <p:spPr>
          <a:xfrm flipH="1">
            <a:off x="5105401" y="2891985"/>
            <a:ext cx="254359" cy="0"/>
          </a:xfrm>
          <a:prstGeom prst="line">
            <a:avLst/>
          </a:prstGeom>
          <a:ln>
            <a:solidFill>
              <a:srgbClr val="51515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105400" y="2891985"/>
            <a:ext cx="0" cy="1086284"/>
          </a:xfrm>
          <a:prstGeom prst="line">
            <a:avLst/>
          </a:prstGeom>
          <a:ln>
            <a:solidFill>
              <a:srgbClr val="515151"/>
            </a:solidFill>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5" idx="1"/>
          </p:cNvCxnSpPr>
          <p:nvPr/>
        </p:nvCxnSpPr>
        <p:spPr>
          <a:xfrm>
            <a:off x="5099561" y="3978269"/>
            <a:ext cx="347758" cy="0"/>
          </a:xfrm>
          <a:prstGeom prst="straightConnector1">
            <a:avLst/>
          </a:prstGeom>
          <a:ln>
            <a:solidFill>
              <a:srgbClr val="51515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715001" y="3352801"/>
            <a:ext cx="407859" cy="307777"/>
          </a:xfrm>
          <a:prstGeom prst="rect">
            <a:avLst/>
          </a:prstGeom>
          <a:noFill/>
        </p:spPr>
        <p:txBody>
          <a:bodyPr wrap="none" rtlCol="0">
            <a:spAutoFit/>
          </a:bodyPr>
          <a:lstStyle/>
          <a:p>
            <a:r>
              <a:rPr lang="en-US" sz="1400" dirty="0">
                <a:solidFill>
                  <a:srgbClr val="B31B1B"/>
                </a:solidFill>
              </a:rPr>
              <a:t>fail</a:t>
            </a:r>
          </a:p>
        </p:txBody>
      </p:sp>
      <p:sp>
        <p:nvSpPr>
          <p:cNvPr id="23" name="TextBox 22"/>
          <p:cNvSpPr txBox="1"/>
          <p:nvPr/>
        </p:nvSpPr>
        <p:spPr>
          <a:xfrm>
            <a:off x="6888841" y="3764037"/>
            <a:ext cx="505429" cy="307777"/>
          </a:xfrm>
          <a:prstGeom prst="rect">
            <a:avLst/>
          </a:prstGeom>
          <a:noFill/>
        </p:spPr>
        <p:txBody>
          <a:bodyPr wrap="none" rtlCol="0">
            <a:spAutoFit/>
          </a:bodyPr>
          <a:lstStyle/>
          <a:p>
            <a:r>
              <a:rPr lang="en-US" sz="1400" dirty="0">
                <a:solidFill>
                  <a:srgbClr val="008000"/>
                </a:solidFill>
              </a:rPr>
              <a:t>pass</a:t>
            </a:r>
          </a:p>
        </p:txBody>
      </p:sp>
      <p:sp>
        <p:nvSpPr>
          <p:cNvPr id="24" name="TextBox 23"/>
          <p:cNvSpPr txBox="1"/>
          <p:nvPr/>
        </p:nvSpPr>
        <p:spPr>
          <a:xfrm>
            <a:off x="3590713" y="1132127"/>
            <a:ext cx="1309589" cy="523220"/>
          </a:xfrm>
          <a:prstGeom prst="rect">
            <a:avLst/>
          </a:prstGeom>
          <a:noFill/>
        </p:spPr>
        <p:txBody>
          <a:bodyPr wrap="none" rtlCol="0">
            <a:spAutoFit/>
          </a:bodyPr>
          <a:lstStyle/>
          <a:p>
            <a:pPr algn="ctr"/>
            <a:r>
              <a:rPr lang="en-US" sz="1400" dirty="0"/>
              <a:t>candidates still </a:t>
            </a:r>
          </a:p>
          <a:p>
            <a:pPr algn="ctr"/>
            <a:r>
              <a:rPr lang="en-US" sz="1400" dirty="0"/>
              <a:t>need update</a:t>
            </a:r>
          </a:p>
        </p:txBody>
      </p:sp>
      <p:sp>
        <p:nvSpPr>
          <p:cNvPr id="25" name="TextBox 24"/>
          <p:cNvSpPr txBox="1"/>
          <p:nvPr/>
        </p:nvSpPr>
        <p:spPr>
          <a:xfrm>
            <a:off x="6096000" y="2045493"/>
            <a:ext cx="1828800" cy="523220"/>
          </a:xfrm>
          <a:prstGeom prst="rect">
            <a:avLst/>
          </a:prstGeom>
          <a:noFill/>
        </p:spPr>
        <p:txBody>
          <a:bodyPr wrap="square" rtlCol="0">
            <a:spAutoFit/>
          </a:bodyPr>
          <a:lstStyle/>
          <a:p>
            <a:pPr algn="ctr"/>
            <a:r>
              <a:rPr lang="en-US" sz="1400" dirty="0"/>
              <a:t>all candidates in layer </a:t>
            </a:r>
          </a:p>
          <a:p>
            <a:pPr algn="ctr"/>
            <a:r>
              <a:rPr lang="en-US" sz="1400" dirty="0"/>
              <a:t>for all seeds processed</a:t>
            </a:r>
          </a:p>
        </p:txBody>
      </p:sp>
      <p:sp>
        <p:nvSpPr>
          <p:cNvPr id="26" name="Rectangle 25"/>
          <p:cNvSpPr/>
          <p:nvPr/>
        </p:nvSpPr>
        <p:spPr>
          <a:xfrm>
            <a:off x="4800601" y="5867400"/>
            <a:ext cx="2599399" cy="568302"/>
          </a:xfrm>
          <a:prstGeom prst="rect">
            <a:avLst/>
          </a:prstGeom>
          <a:noFill/>
          <a:ln>
            <a:solidFill>
              <a:srgbClr val="5151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515151"/>
                </a:solidFill>
              </a:rPr>
              <a:t>update candidate with hit from previous step</a:t>
            </a:r>
          </a:p>
        </p:txBody>
      </p:sp>
      <p:cxnSp>
        <p:nvCxnSpPr>
          <p:cNvPr id="27" name="Straight Arrow Connector 26"/>
          <p:cNvCxnSpPr>
            <a:endCxn id="7" idx="2"/>
          </p:cNvCxnSpPr>
          <p:nvPr/>
        </p:nvCxnSpPr>
        <p:spPr>
          <a:xfrm flipH="1" flipV="1">
            <a:off x="6093720" y="5562600"/>
            <a:ext cx="6581" cy="304800"/>
          </a:xfrm>
          <a:prstGeom prst="straightConnector1">
            <a:avLst/>
          </a:prstGeom>
          <a:ln>
            <a:solidFill>
              <a:srgbClr val="51515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7787640" y="4071814"/>
            <a:ext cx="2880360" cy="1200329"/>
          </a:xfrm>
          <a:prstGeom prst="rect">
            <a:avLst/>
          </a:prstGeom>
          <a:ln>
            <a:solidFill>
              <a:schemeClr val="accent6">
                <a:lumMod val="75000"/>
              </a:schemeClr>
            </a:solidFill>
          </a:ln>
        </p:spPr>
        <p:txBody>
          <a:bodyPr wrap="square">
            <a:spAutoFit/>
          </a:bodyPr>
          <a:lstStyle/>
          <a:p>
            <a:pPr>
              <a:buClr>
                <a:srgbClr val="B31B1B"/>
              </a:buClr>
            </a:pPr>
            <a:r>
              <a:rPr lang="en-US" b="1" dirty="0">
                <a:solidFill>
                  <a:srgbClr val="515151"/>
                </a:solidFill>
                <a:latin typeface="Calibri"/>
                <a:cs typeface="Calibri"/>
              </a:rPr>
              <a:t>N.B. </a:t>
            </a:r>
            <a:r>
              <a:rPr lang="en-US" dirty="0">
                <a:solidFill>
                  <a:srgbClr val="515151"/>
                </a:solidFill>
                <a:latin typeface="Calibri"/>
                <a:cs typeface="Calibri"/>
              </a:rPr>
              <a:t>Clone Engine approach should (and does) match physics performance of previous approach!</a:t>
            </a:r>
          </a:p>
        </p:txBody>
      </p:sp>
      <p:sp>
        <p:nvSpPr>
          <p:cNvPr id="3" name="Slide Number Placeholder 2"/>
          <p:cNvSpPr>
            <a:spLocks noGrp="1"/>
          </p:cNvSpPr>
          <p:nvPr>
            <p:ph type="sldNum" sz="quarter" idx="12"/>
          </p:nvPr>
        </p:nvSpPr>
        <p:spPr/>
        <p:txBody>
          <a:bodyPr/>
          <a:lstStyle/>
          <a:p>
            <a:fld id="{5AACA1C6-9A21-CD49-896D-85E6117B2B19}" type="slidenum">
              <a:rPr lang="en-US" smtClean="0"/>
              <a:t>18</a:t>
            </a:fld>
            <a:endParaRPr lang="en-US"/>
          </a:p>
        </p:txBody>
      </p:sp>
    </p:spTree>
    <p:extLst>
      <p:ext uri="{BB962C8B-B14F-4D97-AF65-F5344CB8AC3E}">
        <p14:creationId xmlns:p14="http://schemas.microsoft.com/office/powerpoint/2010/main" val="5028925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29" y="257170"/>
            <a:ext cx="10515600" cy="925744"/>
          </a:xfrm>
        </p:spPr>
        <p:txBody>
          <a:bodyPr/>
          <a:lstStyle/>
          <a:p>
            <a:r>
              <a:rPr lang="en-US" dirty="0" smtClean="0"/>
              <a:t>Building with Multiple Candidates</a:t>
            </a:r>
            <a:endParaRPr lang="en-US" dirty="0"/>
          </a:p>
        </p:txBody>
      </p:sp>
      <p:graphicFrame>
        <p:nvGraphicFramePr>
          <p:cNvPr id="4" name="Table 3"/>
          <p:cNvGraphicFramePr>
            <a:graphicFrameLocks noGrp="1"/>
          </p:cNvGraphicFramePr>
          <p:nvPr>
            <p:extLst/>
          </p:nvPr>
        </p:nvGraphicFramePr>
        <p:xfrm>
          <a:off x="1883719" y="1918272"/>
          <a:ext cx="7593920" cy="370840"/>
        </p:xfrm>
        <a:graphic>
          <a:graphicData uri="http://schemas.openxmlformats.org/drawingml/2006/table">
            <a:tbl>
              <a:tblPr firstRow="1" bandRow="1">
                <a:tableStyleId>{5C22544A-7EE6-4342-B048-85BDC9FD1C3A}</a:tableStyleId>
              </a:tblPr>
              <a:tblGrid>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tblGrid>
              <a:tr h="370840">
                <a:tc>
                  <a:txBody>
                    <a:bodyPr/>
                    <a:lstStyle/>
                    <a:p>
                      <a:pPr algn="ctr"/>
                      <a:r>
                        <a:rPr lang="en-US" sz="1400" dirty="0" smtClean="0"/>
                        <a:t>0</a:t>
                      </a:r>
                      <a:endParaRPr lang="en-US" sz="1400" dirty="0"/>
                    </a:p>
                  </a:txBody>
                  <a:tcPr/>
                </a:tc>
                <a:tc>
                  <a:txBody>
                    <a:bodyPr/>
                    <a:lstStyle/>
                    <a:p>
                      <a:pPr algn="ctr"/>
                      <a:r>
                        <a:rPr lang="en-US" sz="1400" dirty="0" smtClean="0"/>
                        <a:t>1</a:t>
                      </a:r>
                      <a:endParaRPr lang="en-US" sz="1400" dirty="0"/>
                    </a:p>
                  </a:txBody>
                  <a:tcPr/>
                </a:tc>
                <a:tc>
                  <a:txBody>
                    <a:bodyPr/>
                    <a:lstStyle/>
                    <a:p>
                      <a:pPr algn="ctr"/>
                      <a:r>
                        <a:rPr lang="en-US" sz="1400" dirty="0" smtClean="0"/>
                        <a:t>2</a:t>
                      </a:r>
                      <a:endParaRPr lang="en-US" sz="1400" dirty="0"/>
                    </a:p>
                  </a:txBody>
                  <a:tcPr/>
                </a:tc>
                <a:tc>
                  <a:txBody>
                    <a:bodyPr/>
                    <a:lstStyle/>
                    <a:p>
                      <a:pPr algn="ctr"/>
                      <a:r>
                        <a:rPr lang="en-US" sz="1400" dirty="0" smtClean="0"/>
                        <a:t>3</a:t>
                      </a:r>
                      <a:endParaRPr lang="en-US" sz="1400" dirty="0"/>
                    </a:p>
                  </a:txBody>
                  <a:tcPr/>
                </a:tc>
                <a:tc>
                  <a:txBody>
                    <a:bodyPr/>
                    <a:lstStyle/>
                    <a:p>
                      <a:pPr algn="ctr"/>
                      <a:r>
                        <a:rPr lang="en-US" sz="1400" dirty="0" smtClean="0"/>
                        <a:t>4</a:t>
                      </a:r>
                      <a:endParaRPr lang="en-US" sz="1400" dirty="0"/>
                    </a:p>
                  </a:txBody>
                  <a:tcPr/>
                </a:tc>
                <a:tc>
                  <a:txBody>
                    <a:bodyPr/>
                    <a:lstStyle/>
                    <a:p>
                      <a:pPr algn="ctr"/>
                      <a:r>
                        <a:rPr lang="en-US" sz="1400" dirty="0" smtClean="0"/>
                        <a:t>5</a:t>
                      </a:r>
                      <a:endParaRPr lang="en-US" sz="1400" dirty="0"/>
                    </a:p>
                  </a:txBody>
                  <a:tcPr/>
                </a:tc>
                <a:tc>
                  <a:txBody>
                    <a:bodyPr/>
                    <a:lstStyle/>
                    <a:p>
                      <a:pPr algn="ctr"/>
                      <a:r>
                        <a:rPr lang="en-US" sz="1400" dirty="0" smtClean="0"/>
                        <a:t>6</a:t>
                      </a:r>
                      <a:endParaRPr lang="en-US" sz="1400" dirty="0"/>
                    </a:p>
                  </a:txBody>
                  <a:tcPr/>
                </a:tc>
                <a:tc>
                  <a:txBody>
                    <a:bodyPr/>
                    <a:lstStyle/>
                    <a:p>
                      <a:pPr algn="ctr"/>
                      <a:r>
                        <a:rPr lang="en-US" sz="1400" dirty="0" smtClean="0"/>
                        <a:t>7</a:t>
                      </a:r>
                      <a:endParaRPr lang="en-US" sz="1400" dirty="0"/>
                    </a:p>
                  </a:txBody>
                  <a:tcPr/>
                </a:tc>
                <a:tc>
                  <a:txBody>
                    <a:bodyPr/>
                    <a:lstStyle/>
                    <a:p>
                      <a:pPr algn="ctr"/>
                      <a:r>
                        <a:rPr lang="en-US" sz="1400" dirty="0" smtClean="0"/>
                        <a:t>8</a:t>
                      </a:r>
                      <a:endParaRPr lang="en-US" sz="1400" dirty="0"/>
                    </a:p>
                  </a:txBody>
                  <a:tcPr/>
                </a:tc>
                <a:tc>
                  <a:txBody>
                    <a:bodyPr/>
                    <a:lstStyle/>
                    <a:p>
                      <a:pPr algn="ctr"/>
                      <a:r>
                        <a:rPr lang="en-US" sz="1400" dirty="0" smtClean="0"/>
                        <a:t>9</a:t>
                      </a:r>
                      <a:endParaRPr lang="en-US" sz="1400" dirty="0"/>
                    </a:p>
                  </a:txBody>
                  <a:tcPr/>
                </a:tc>
                <a:tc>
                  <a:txBody>
                    <a:bodyPr/>
                    <a:lstStyle/>
                    <a:p>
                      <a:pPr algn="ctr"/>
                      <a:r>
                        <a:rPr lang="en-US" sz="1400" dirty="0" smtClean="0"/>
                        <a:t>10</a:t>
                      </a:r>
                      <a:endParaRPr lang="en-US" sz="1400" dirty="0"/>
                    </a:p>
                  </a:txBody>
                  <a:tcPr/>
                </a:tc>
                <a:tc>
                  <a:txBody>
                    <a:bodyPr/>
                    <a:lstStyle/>
                    <a:p>
                      <a:pPr algn="ctr"/>
                      <a:r>
                        <a:rPr lang="en-US" sz="1400" dirty="0" smtClean="0"/>
                        <a:t>11</a:t>
                      </a:r>
                      <a:endParaRPr lang="en-US" sz="1400" dirty="0"/>
                    </a:p>
                  </a:txBody>
                  <a:tcPr/>
                </a:tc>
                <a:tc>
                  <a:txBody>
                    <a:bodyPr/>
                    <a:lstStyle/>
                    <a:p>
                      <a:pPr algn="ctr"/>
                      <a:r>
                        <a:rPr lang="en-US" sz="1400" dirty="0" smtClean="0"/>
                        <a:t>12</a:t>
                      </a:r>
                      <a:endParaRPr lang="en-US" sz="1400" dirty="0"/>
                    </a:p>
                  </a:txBody>
                  <a:tcPr/>
                </a:tc>
                <a:tc>
                  <a:txBody>
                    <a:bodyPr/>
                    <a:lstStyle/>
                    <a:p>
                      <a:pPr algn="ctr"/>
                      <a:r>
                        <a:rPr lang="en-US" sz="1400" dirty="0" smtClean="0"/>
                        <a:t>13</a:t>
                      </a:r>
                      <a:endParaRPr lang="en-US" sz="1400" dirty="0"/>
                    </a:p>
                  </a:txBody>
                  <a:tcPr/>
                </a:tc>
                <a:tc>
                  <a:txBody>
                    <a:bodyPr/>
                    <a:lstStyle/>
                    <a:p>
                      <a:pPr algn="ctr"/>
                      <a:r>
                        <a:rPr lang="en-US" sz="1400" dirty="0" smtClean="0"/>
                        <a:t>14</a:t>
                      </a:r>
                      <a:endParaRPr lang="en-US" sz="1400" dirty="0"/>
                    </a:p>
                  </a:txBody>
                  <a:tcPr/>
                </a:tc>
                <a:tc>
                  <a:txBody>
                    <a:bodyPr/>
                    <a:lstStyle/>
                    <a:p>
                      <a:pPr algn="ctr"/>
                      <a:r>
                        <a:rPr lang="en-US" sz="1400" dirty="0" smtClean="0"/>
                        <a:t>15</a:t>
                      </a:r>
                      <a:endParaRPr lang="en-US" sz="1400" dirty="0"/>
                    </a:p>
                  </a:txBody>
                  <a:tcPr/>
                </a:tc>
                <a:tc>
                  <a:txBody>
                    <a:bodyPr/>
                    <a:lstStyle/>
                    <a:p>
                      <a:pPr algn="ctr"/>
                      <a:r>
                        <a:rPr lang="en-US" sz="1400" dirty="0" smtClean="0"/>
                        <a:t>16</a:t>
                      </a:r>
                      <a:endParaRPr lang="en-US" sz="1400" dirty="0"/>
                    </a:p>
                  </a:txBody>
                  <a:tcPr/>
                </a:tc>
                <a:tc>
                  <a:txBody>
                    <a:bodyPr/>
                    <a:lstStyle/>
                    <a:p>
                      <a:pPr algn="ctr"/>
                      <a:r>
                        <a:rPr lang="en-US" sz="1400" dirty="0" smtClean="0"/>
                        <a:t>17</a:t>
                      </a:r>
                      <a:endParaRPr lang="en-US" sz="1400" dirty="0"/>
                    </a:p>
                  </a:txBody>
                  <a:tcPr/>
                </a:tc>
                <a:tc>
                  <a:txBody>
                    <a:bodyPr/>
                    <a:lstStyle/>
                    <a:p>
                      <a:pPr algn="ctr"/>
                      <a:r>
                        <a:rPr lang="en-US" sz="1400" dirty="0" smtClean="0"/>
                        <a:t>18</a:t>
                      </a:r>
                      <a:endParaRPr lang="en-US" sz="1400" dirty="0"/>
                    </a:p>
                  </a:txBody>
                  <a:tcPr/>
                </a:tc>
                <a:tc>
                  <a:txBody>
                    <a:bodyPr/>
                    <a:lstStyle/>
                    <a:p>
                      <a:pPr algn="ctr"/>
                      <a:r>
                        <a:rPr lang="en-US" sz="1400" dirty="0" smtClean="0"/>
                        <a:t>19</a:t>
                      </a:r>
                      <a:endParaRPr lang="en-US" sz="1400" dirty="0"/>
                    </a:p>
                  </a:txBody>
                  <a:tcPr/>
                </a:tc>
              </a:tr>
            </a:tbl>
          </a:graphicData>
        </a:graphic>
      </p:graphicFrame>
      <p:graphicFrame>
        <p:nvGraphicFramePr>
          <p:cNvPr id="5" name="Table 4"/>
          <p:cNvGraphicFramePr>
            <a:graphicFrameLocks noGrp="1"/>
          </p:cNvGraphicFramePr>
          <p:nvPr>
            <p:extLst/>
          </p:nvPr>
        </p:nvGraphicFramePr>
        <p:xfrm>
          <a:off x="1883719" y="2913912"/>
          <a:ext cx="7593920" cy="370840"/>
        </p:xfrm>
        <a:graphic>
          <a:graphicData uri="http://schemas.openxmlformats.org/drawingml/2006/table">
            <a:tbl>
              <a:tblPr firstRow="1" bandRow="1">
                <a:tableStyleId>{21E4AEA4-8DFA-4A89-87EB-49C32662AFE0}</a:tableStyleId>
              </a:tblPr>
              <a:tblGrid>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tblGrid>
              <a:tr h="370840">
                <a:tc>
                  <a:txBody>
                    <a:bodyPr/>
                    <a:lstStyle/>
                    <a:p>
                      <a:pPr algn="ctr"/>
                      <a:r>
                        <a:rPr lang="en-US" sz="1400" dirty="0" smtClean="0"/>
                        <a:t>0</a:t>
                      </a:r>
                      <a:endParaRPr lang="en-US" sz="1400" dirty="0"/>
                    </a:p>
                  </a:txBody>
                  <a:tcPr/>
                </a:tc>
                <a:tc>
                  <a:txBody>
                    <a:bodyPr/>
                    <a:lstStyle/>
                    <a:p>
                      <a:pPr algn="ctr"/>
                      <a:r>
                        <a:rPr lang="en-US" sz="1400" dirty="0" smtClean="0"/>
                        <a:t>1</a:t>
                      </a:r>
                      <a:endParaRPr lang="en-US" sz="1400" dirty="0"/>
                    </a:p>
                  </a:txBody>
                  <a:tcPr/>
                </a:tc>
                <a:tc>
                  <a:txBody>
                    <a:bodyPr/>
                    <a:lstStyle/>
                    <a:p>
                      <a:pPr algn="ctr"/>
                      <a:r>
                        <a:rPr lang="en-US" sz="1400" dirty="0" smtClean="0"/>
                        <a:t>2</a:t>
                      </a:r>
                      <a:endParaRPr lang="en-US" sz="1400" dirty="0"/>
                    </a:p>
                  </a:txBody>
                  <a:tcPr/>
                </a:tc>
                <a:tc>
                  <a:txBody>
                    <a:bodyPr/>
                    <a:lstStyle/>
                    <a:p>
                      <a:pPr algn="ctr"/>
                      <a:r>
                        <a:rPr lang="en-US" sz="1400" dirty="0" smtClean="0"/>
                        <a:t>3</a:t>
                      </a:r>
                      <a:endParaRPr lang="en-US" sz="1400" dirty="0"/>
                    </a:p>
                  </a:txBody>
                  <a:tcPr/>
                </a:tc>
                <a:tc>
                  <a:txBody>
                    <a:bodyPr/>
                    <a:lstStyle/>
                    <a:p>
                      <a:pPr algn="ctr"/>
                      <a:r>
                        <a:rPr lang="en-US" sz="1400" dirty="0" smtClean="0"/>
                        <a:t>4</a:t>
                      </a:r>
                      <a:endParaRPr lang="en-US" sz="1400" dirty="0"/>
                    </a:p>
                  </a:txBody>
                  <a:tcPr>
                    <a:solidFill>
                      <a:schemeClr val="accent2">
                        <a:lumMod val="60000"/>
                        <a:lumOff val="40000"/>
                      </a:schemeClr>
                    </a:solidFill>
                  </a:tcPr>
                </a:tc>
                <a:tc>
                  <a:txBody>
                    <a:bodyPr/>
                    <a:lstStyle/>
                    <a:p>
                      <a:pPr algn="ctr"/>
                      <a:r>
                        <a:rPr lang="en-US" sz="1400" dirty="0" smtClean="0"/>
                        <a:t>5</a:t>
                      </a:r>
                      <a:endParaRPr lang="en-US" sz="1400" dirty="0"/>
                    </a:p>
                  </a:txBody>
                  <a:tcPr>
                    <a:solidFill>
                      <a:schemeClr val="accent2">
                        <a:lumMod val="60000"/>
                        <a:lumOff val="40000"/>
                      </a:schemeClr>
                    </a:solidFill>
                  </a:tcPr>
                </a:tc>
                <a:tc>
                  <a:txBody>
                    <a:bodyPr/>
                    <a:lstStyle/>
                    <a:p>
                      <a:pPr algn="ctr"/>
                      <a:r>
                        <a:rPr lang="en-US" sz="1400" dirty="0" smtClean="0"/>
                        <a:t>6</a:t>
                      </a:r>
                      <a:endParaRPr lang="en-US" sz="1400" dirty="0"/>
                    </a:p>
                  </a:txBody>
                  <a:tcPr>
                    <a:solidFill>
                      <a:schemeClr val="accent2">
                        <a:lumMod val="60000"/>
                        <a:lumOff val="40000"/>
                      </a:schemeClr>
                    </a:solidFill>
                  </a:tcPr>
                </a:tc>
                <a:tc>
                  <a:txBody>
                    <a:bodyPr/>
                    <a:lstStyle/>
                    <a:p>
                      <a:pPr algn="ctr"/>
                      <a:r>
                        <a:rPr lang="en-US" sz="1400" dirty="0" smtClean="0"/>
                        <a:t>7</a:t>
                      </a:r>
                      <a:endParaRPr lang="en-US" sz="1400" dirty="0"/>
                    </a:p>
                  </a:txBody>
                  <a:tcPr>
                    <a:solidFill>
                      <a:schemeClr val="accent2">
                        <a:lumMod val="60000"/>
                        <a:lumOff val="40000"/>
                      </a:schemeClr>
                    </a:solidFill>
                  </a:tcPr>
                </a:tc>
                <a:tc>
                  <a:txBody>
                    <a:bodyPr/>
                    <a:lstStyle/>
                    <a:p>
                      <a:pPr algn="ctr"/>
                      <a:r>
                        <a:rPr lang="en-US" sz="1400" dirty="0" smtClean="0"/>
                        <a:t>8</a:t>
                      </a:r>
                      <a:endParaRPr lang="en-US" sz="1400" dirty="0"/>
                    </a:p>
                  </a:txBody>
                  <a:tcPr/>
                </a:tc>
                <a:tc>
                  <a:txBody>
                    <a:bodyPr/>
                    <a:lstStyle/>
                    <a:p>
                      <a:pPr algn="ctr"/>
                      <a:r>
                        <a:rPr lang="en-US" sz="1400" dirty="0" smtClean="0"/>
                        <a:t>9</a:t>
                      </a:r>
                      <a:endParaRPr lang="en-US" sz="1400" dirty="0"/>
                    </a:p>
                  </a:txBody>
                  <a:tcPr/>
                </a:tc>
                <a:tc>
                  <a:txBody>
                    <a:bodyPr/>
                    <a:lstStyle/>
                    <a:p>
                      <a:pPr algn="ctr"/>
                      <a:r>
                        <a:rPr lang="en-US" sz="1400" dirty="0" smtClean="0"/>
                        <a:t>10</a:t>
                      </a:r>
                      <a:endParaRPr lang="en-US" sz="1400" dirty="0"/>
                    </a:p>
                  </a:txBody>
                  <a:tcPr/>
                </a:tc>
                <a:tc>
                  <a:txBody>
                    <a:bodyPr/>
                    <a:lstStyle/>
                    <a:p>
                      <a:pPr algn="ctr"/>
                      <a:r>
                        <a:rPr lang="en-US" sz="1400" dirty="0" smtClean="0"/>
                        <a:t>11</a:t>
                      </a:r>
                      <a:endParaRPr lang="en-US" sz="1400" dirty="0"/>
                    </a:p>
                  </a:txBody>
                  <a:tcPr/>
                </a:tc>
                <a:tc>
                  <a:txBody>
                    <a:bodyPr/>
                    <a:lstStyle/>
                    <a:p>
                      <a:pPr algn="ctr"/>
                      <a:r>
                        <a:rPr lang="en-US" sz="1400" dirty="0" smtClean="0"/>
                        <a:t>12</a:t>
                      </a:r>
                      <a:endParaRPr lang="en-US" sz="1400" dirty="0"/>
                    </a:p>
                  </a:txBody>
                  <a:tcPr>
                    <a:solidFill>
                      <a:schemeClr val="accent2">
                        <a:lumMod val="60000"/>
                        <a:lumOff val="40000"/>
                      </a:schemeClr>
                    </a:solidFill>
                  </a:tcPr>
                </a:tc>
                <a:tc>
                  <a:txBody>
                    <a:bodyPr/>
                    <a:lstStyle/>
                    <a:p>
                      <a:pPr algn="ctr"/>
                      <a:r>
                        <a:rPr lang="en-US" sz="1400" dirty="0" smtClean="0"/>
                        <a:t>13</a:t>
                      </a:r>
                      <a:endParaRPr lang="en-US" sz="1400" dirty="0"/>
                    </a:p>
                  </a:txBody>
                  <a:tcPr>
                    <a:solidFill>
                      <a:schemeClr val="accent2">
                        <a:lumMod val="60000"/>
                        <a:lumOff val="40000"/>
                      </a:schemeClr>
                    </a:solidFill>
                  </a:tcPr>
                </a:tc>
                <a:tc>
                  <a:txBody>
                    <a:bodyPr/>
                    <a:lstStyle/>
                    <a:p>
                      <a:pPr algn="ctr"/>
                      <a:r>
                        <a:rPr lang="en-US" sz="1400" dirty="0" smtClean="0"/>
                        <a:t>14</a:t>
                      </a:r>
                      <a:endParaRPr lang="en-US" sz="1400" dirty="0"/>
                    </a:p>
                  </a:txBody>
                  <a:tcPr>
                    <a:solidFill>
                      <a:schemeClr val="accent2">
                        <a:lumMod val="60000"/>
                        <a:lumOff val="40000"/>
                      </a:schemeClr>
                    </a:solidFill>
                  </a:tcPr>
                </a:tc>
                <a:tc>
                  <a:txBody>
                    <a:bodyPr/>
                    <a:lstStyle/>
                    <a:p>
                      <a:pPr algn="ctr"/>
                      <a:r>
                        <a:rPr lang="en-US" sz="1400" dirty="0" smtClean="0"/>
                        <a:t>15</a:t>
                      </a:r>
                      <a:endParaRPr lang="en-US" sz="1400" dirty="0"/>
                    </a:p>
                  </a:txBody>
                  <a:tcPr>
                    <a:solidFill>
                      <a:schemeClr val="accent2">
                        <a:lumMod val="60000"/>
                        <a:lumOff val="40000"/>
                      </a:schemeClr>
                    </a:solidFill>
                  </a:tcPr>
                </a:tc>
                <a:tc>
                  <a:txBody>
                    <a:bodyPr/>
                    <a:lstStyle/>
                    <a:p>
                      <a:pPr algn="ctr"/>
                      <a:r>
                        <a:rPr lang="en-US" sz="1400" dirty="0" smtClean="0"/>
                        <a:t>16</a:t>
                      </a:r>
                      <a:endParaRPr lang="en-US" sz="1400" dirty="0"/>
                    </a:p>
                  </a:txBody>
                  <a:tcPr/>
                </a:tc>
                <a:tc>
                  <a:txBody>
                    <a:bodyPr/>
                    <a:lstStyle/>
                    <a:p>
                      <a:pPr algn="ctr"/>
                      <a:r>
                        <a:rPr lang="en-US" sz="1400" dirty="0" smtClean="0"/>
                        <a:t>17</a:t>
                      </a:r>
                      <a:endParaRPr lang="en-US" sz="1400" dirty="0"/>
                    </a:p>
                  </a:txBody>
                  <a:tcPr/>
                </a:tc>
                <a:tc>
                  <a:txBody>
                    <a:bodyPr/>
                    <a:lstStyle/>
                    <a:p>
                      <a:pPr algn="ctr"/>
                      <a:r>
                        <a:rPr lang="en-US" sz="1400" dirty="0" smtClean="0"/>
                        <a:t>18</a:t>
                      </a:r>
                      <a:endParaRPr lang="en-US" sz="1400" dirty="0"/>
                    </a:p>
                  </a:txBody>
                  <a:tcPr/>
                </a:tc>
                <a:tc>
                  <a:txBody>
                    <a:bodyPr/>
                    <a:lstStyle/>
                    <a:p>
                      <a:pPr algn="ctr"/>
                      <a:r>
                        <a:rPr lang="en-US" sz="1400" dirty="0" smtClean="0"/>
                        <a:t>19</a:t>
                      </a:r>
                      <a:endParaRPr lang="en-US" sz="1400" dirty="0"/>
                    </a:p>
                  </a:txBody>
                  <a:tcPr/>
                </a:tc>
              </a:tr>
            </a:tbl>
          </a:graphicData>
        </a:graphic>
      </p:graphicFrame>
      <p:graphicFrame>
        <p:nvGraphicFramePr>
          <p:cNvPr id="7" name="Table 6"/>
          <p:cNvGraphicFramePr>
            <a:graphicFrameLocks noGrp="1"/>
          </p:cNvGraphicFramePr>
          <p:nvPr>
            <p:extLst/>
          </p:nvPr>
        </p:nvGraphicFramePr>
        <p:xfrm>
          <a:off x="1893829" y="4836815"/>
          <a:ext cx="3009104" cy="1529014"/>
        </p:xfrm>
        <a:graphic>
          <a:graphicData uri="http://schemas.openxmlformats.org/drawingml/2006/table">
            <a:tbl>
              <a:tblPr bandRow="1">
                <a:tableStyleId>{93296810-A885-4BE3-A3E7-6D5BEEA58F35}</a:tableStyleId>
              </a:tblPr>
              <a:tblGrid>
                <a:gridCol w="376138"/>
                <a:gridCol w="376138"/>
                <a:gridCol w="376138"/>
                <a:gridCol w="376138"/>
                <a:gridCol w="376138"/>
                <a:gridCol w="376138"/>
                <a:gridCol w="376138"/>
                <a:gridCol w="376138"/>
              </a:tblGrid>
              <a:tr h="398747">
                <a:tc>
                  <a:txBody>
                    <a:bodyPr/>
                    <a:lstStyle/>
                    <a:p>
                      <a:endParaRPr lang="en-US" dirty="0"/>
                    </a:p>
                  </a:txBody>
                  <a:tcPr>
                    <a:solidFill>
                      <a:schemeClr val="accent6">
                        <a:lumMod val="75000"/>
                      </a:schemeClr>
                    </a:solidFill>
                  </a:tcPr>
                </a:tc>
                <a:tc>
                  <a:txBody>
                    <a:bodyPr/>
                    <a:lstStyle/>
                    <a:p>
                      <a:endParaRPr lang="en-US"/>
                    </a:p>
                  </a:txBody>
                  <a:tcPr>
                    <a:solidFill>
                      <a:schemeClr val="accent6">
                        <a:lumMod val="75000"/>
                      </a:schemeClr>
                    </a:solidFill>
                  </a:tcPr>
                </a:tc>
                <a:tc>
                  <a:txBody>
                    <a:bodyPr/>
                    <a:lstStyle/>
                    <a:p>
                      <a:endParaRPr lang="en-US"/>
                    </a:p>
                  </a:txBody>
                  <a:tcPr>
                    <a:solidFill>
                      <a:schemeClr val="accent6">
                        <a:lumMod val="75000"/>
                      </a:schemeClr>
                    </a:solidFill>
                  </a:tcPr>
                </a:tc>
                <a:tc>
                  <a:txBody>
                    <a:bodyPr/>
                    <a:lstStyle/>
                    <a:p>
                      <a:endParaRPr lang="en-US" dirty="0"/>
                    </a:p>
                  </a:txBody>
                  <a:tcPr>
                    <a:solidFill>
                      <a:schemeClr val="accent6">
                        <a:lumMod val="75000"/>
                      </a:schemeClr>
                    </a:solidFill>
                  </a:tcPr>
                </a:tc>
                <a:tc>
                  <a:txBody>
                    <a:bodyPr/>
                    <a:lstStyle/>
                    <a:p>
                      <a:endParaRPr lang="en-US" dirty="0"/>
                    </a:p>
                  </a:txBody>
                  <a:tcPr>
                    <a:solidFill>
                      <a:schemeClr val="accent6">
                        <a:lumMod val="40000"/>
                        <a:lumOff val="60000"/>
                      </a:schemeClr>
                    </a:solidFill>
                  </a:tcPr>
                </a:tc>
                <a:tc>
                  <a:txBody>
                    <a:bodyPr/>
                    <a:lstStyle/>
                    <a:p>
                      <a:endParaRPr lang="en-US"/>
                    </a:p>
                  </a:txBody>
                  <a:tcPr>
                    <a:solidFill>
                      <a:schemeClr val="accent6">
                        <a:lumMod val="40000"/>
                        <a:lumOff val="60000"/>
                      </a:schemeClr>
                    </a:solidFill>
                  </a:tcPr>
                </a:tc>
                <a:tc>
                  <a:txBody>
                    <a:bodyPr/>
                    <a:lstStyle/>
                    <a:p>
                      <a:endParaRPr lang="en-US" dirty="0"/>
                    </a:p>
                  </a:txBody>
                  <a:tcPr>
                    <a:solidFill>
                      <a:schemeClr val="accent6">
                        <a:lumMod val="40000"/>
                        <a:lumOff val="60000"/>
                      </a:schemeClr>
                    </a:solidFill>
                  </a:tcPr>
                </a:tc>
                <a:tc>
                  <a:txBody>
                    <a:bodyPr/>
                    <a:lstStyle/>
                    <a:p>
                      <a:endParaRPr lang="en-US" dirty="0"/>
                    </a:p>
                  </a:txBody>
                  <a:tcPr>
                    <a:solidFill>
                      <a:schemeClr val="accent6">
                        <a:lumMod val="40000"/>
                        <a:lumOff val="60000"/>
                      </a:schemeClr>
                    </a:solidFill>
                  </a:tcPr>
                </a:tc>
              </a:tr>
              <a:tr h="398747">
                <a:tc>
                  <a:txBody>
                    <a:bodyPr/>
                    <a:lstStyle/>
                    <a:p>
                      <a:endParaRPr lang="en-US" dirty="0"/>
                    </a:p>
                  </a:txBody>
                  <a:tcPr>
                    <a:solidFill>
                      <a:schemeClr val="accent6">
                        <a:lumMod val="75000"/>
                      </a:schemeClr>
                    </a:solidFill>
                  </a:tcPr>
                </a:tc>
                <a:tc>
                  <a:txBody>
                    <a:bodyPr/>
                    <a:lstStyle/>
                    <a:p>
                      <a:endParaRPr lang="en-US" dirty="0"/>
                    </a:p>
                  </a:txBody>
                  <a:tcPr>
                    <a:solidFill>
                      <a:schemeClr val="accent6">
                        <a:lumMod val="75000"/>
                      </a:schemeClr>
                    </a:solidFill>
                  </a:tcPr>
                </a:tc>
                <a:tc>
                  <a:txBody>
                    <a:bodyPr/>
                    <a:lstStyle/>
                    <a:p>
                      <a:endParaRPr lang="en-US"/>
                    </a:p>
                  </a:txBody>
                  <a:tcPr>
                    <a:solidFill>
                      <a:schemeClr val="accent6">
                        <a:lumMod val="75000"/>
                      </a:schemeClr>
                    </a:solidFill>
                  </a:tcPr>
                </a:tc>
                <a:tc>
                  <a:txBody>
                    <a:bodyPr/>
                    <a:lstStyle/>
                    <a:p>
                      <a:endParaRPr lang="en-US"/>
                    </a:p>
                  </a:txBody>
                  <a:tcPr>
                    <a:solidFill>
                      <a:schemeClr val="accent6">
                        <a:lumMod val="75000"/>
                      </a:schemeClr>
                    </a:solidFill>
                  </a:tcPr>
                </a:tc>
                <a:tc>
                  <a:txBody>
                    <a:bodyPr/>
                    <a:lstStyle/>
                    <a:p>
                      <a:endParaRPr lang="en-US" dirty="0"/>
                    </a:p>
                  </a:txBody>
                  <a:tcPr>
                    <a:solidFill>
                      <a:schemeClr val="accent6">
                        <a:lumMod val="40000"/>
                        <a:lumOff val="60000"/>
                      </a:schemeClr>
                    </a:solidFill>
                  </a:tcPr>
                </a:tc>
                <a:tc>
                  <a:txBody>
                    <a:bodyPr/>
                    <a:lstStyle/>
                    <a:p>
                      <a:endParaRPr lang="en-US"/>
                    </a:p>
                  </a:txBody>
                  <a:tcPr>
                    <a:solidFill>
                      <a:schemeClr val="accent6">
                        <a:lumMod val="40000"/>
                        <a:lumOff val="60000"/>
                      </a:schemeClr>
                    </a:solidFill>
                  </a:tcPr>
                </a:tc>
                <a:tc>
                  <a:txBody>
                    <a:bodyPr/>
                    <a:lstStyle/>
                    <a:p>
                      <a:endParaRPr lang="en-US"/>
                    </a:p>
                  </a:txBody>
                  <a:tcPr>
                    <a:solidFill>
                      <a:schemeClr val="accent6">
                        <a:lumMod val="40000"/>
                        <a:lumOff val="60000"/>
                      </a:schemeClr>
                    </a:solidFill>
                  </a:tcPr>
                </a:tc>
                <a:tc>
                  <a:txBody>
                    <a:bodyPr/>
                    <a:lstStyle/>
                    <a:p>
                      <a:endParaRPr lang="en-US" dirty="0"/>
                    </a:p>
                  </a:txBody>
                  <a:tcPr>
                    <a:solidFill>
                      <a:schemeClr val="accent6">
                        <a:lumMod val="40000"/>
                        <a:lumOff val="60000"/>
                      </a:schemeClr>
                    </a:solidFill>
                  </a:tcPr>
                </a:tc>
              </a:tr>
              <a:tr h="316411">
                <a:tc>
                  <a:txBody>
                    <a:bodyPr/>
                    <a:lstStyle/>
                    <a:p>
                      <a:endParaRPr lang="en-US"/>
                    </a:p>
                  </a:txBody>
                  <a:tcPr>
                    <a:solidFill>
                      <a:schemeClr val="accent6">
                        <a:lumMod val="75000"/>
                      </a:schemeClr>
                    </a:solidFill>
                  </a:tcPr>
                </a:tc>
                <a:tc>
                  <a:txBody>
                    <a:bodyPr/>
                    <a:lstStyle/>
                    <a:p>
                      <a:endParaRPr lang="en-US"/>
                    </a:p>
                  </a:txBody>
                  <a:tcPr>
                    <a:solidFill>
                      <a:schemeClr val="accent6">
                        <a:lumMod val="75000"/>
                      </a:schemeClr>
                    </a:solidFill>
                  </a:tcPr>
                </a:tc>
                <a:tc>
                  <a:txBody>
                    <a:bodyPr/>
                    <a:lstStyle/>
                    <a:p>
                      <a:endParaRPr lang="en-US" dirty="0"/>
                    </a:p>
                  </a:txBody>
                  <a:tcPr>
                    <a:solidFill>
                      <a:schemeClr val="accent6">
                        <a:lumMod val="75000"/>
                      </a:schemeClr>
                    </a:solidFill>
                  </a:tcPr>
                </a:tc>
                <a:tc>
                  <a:txBody>
                    <a:bodyPr/>
                    <a:lstStyle/>
                    <a:p>
                      <a:endParaRPr lang="en-US"/>
                    </a:p>
                  </a:txBody>
                  <a:tcPr>
                    <a:solidFill>
                      <a:schemeClr val="accent6">
                        <a:lumMod val="75000"/>
                      </a:schemeClr>
                    </a:solidFill>
                  </a:tcPr>
                </a:tc>
                <a:tc>
                  <a:txBody>
                    <a:bodyPr/>
                    <a:lstStyle/>
                    <a:p>
                      <a:endParaRPr lang="en-US" dirty="0"/>
                    </a:p>
                  </a:txBody>
                  <a:tcPr>
                    <a:solidFill>
                      <a:schemeClr val="accent6">
                        <a:lumMod val="40000"/>
                        <a:lumOff val="60000"/>
                      </a:schemeClr>
                    </a:solidFill>
                  </a:tcPr>
                </a:tc>
                <a:tc>
                  <a:txBody>
                    <a:bodyPr/>
                    <a:lstStyle/>
                    <a:p>
                      <a:endParaRPr lang="en-US" dirty="0"/>
                    </a:p>
                  </a:txBody>
                  <a:tcPr>
                    <a:solidFill>
                      <a:schemeClr val="accent6">
                        <a:lumMod val="40000"/>
                        <a:lumOff val="60000"/>
                      </a:schemeClr>
                    </a:solidFill>
                  </a:tcPr>
                </a:tc>
                <a:tc>
                  <a:txBody>
                    <a:bodyPr/>
                    <a:lstStyle/>
                    <a:p>
                      <a:endParaRPr lang="en-US"/>
                    </a:p>
                  </a:txBody>
                  <a:tcPr>
                    <a:solidFill>
                      <a:schemeClr val="accent6">
                        <a:lumMod val="40000"/>
                        <a:lumOff val="60000"/>
                      </a:schemeClr>
                    </a:solidFill>
                  </a:tcPr>
                </a:tc>
                <a:tc>
                  <a:txBody>
                    <a:bodyPr/>
                    <a:lstStyle/>
                    <a:p>
                      <a:endParaRPr lang="en-US" dirty="0"/>
                    </a:p>
                  </a:txBody>
                  <a:tcPr>
                    <a:solidFill>
                      <a:schemeClr val="accent6">
                        <a:lumMod val="40000"/>
                        <a:lumOff val="60000"/>
                      </a:schemeClr>
                    </a:solidFill>
                  </a:tcPr>
                </a:tc>
              </a:tr>
              <a:tr h="316411">
                <a:tc>
                  <a:txBody>
                    <a:bodyPr/>
                    <a:lstStyle/>
                    <a:p>
                      <a:endParaRPr lang="en-US"/>
                    </a:p>
                  </a:txBody>
                  <a:tcPr>
                    <a:solidFill>
                      <a:schemeClr val="accent6">
                        <a:lumMod val="75000"/>
                      </a:schemeClr>
                    </a:solidFill>
                  </a:tcPr>
                </a:tc>
                <a:tc>
                  <a:txBody>
                    <a:bodyPr/>
                    <a:lstStyle/>
                    <a:p>
                      <a:endParaRPr lang="en-US"/>
                    </a:p>
                  </a:txBody>
                  <a:tcPr>
                    <a:solidFill>
                      <a:schemeClr val="accent6">
                        <a:lumMod val="75000"/>
                      </a:schemeClr>
                    </a:solidFill>
                  </a:tcPr>
                </a:tc>
                <a:tc>
                  <a:txBody>
                    <a:bodyPr/>
                    <a:lstStyle/>
                    <a:p>
                      <a:endParaRPr lang="en-US" dirty="0"/>
                    </a:p>
                  </a:txBody>
                  <a:tcPr>
                    <a:solidFill>
                      <a:schemeClr val="accent6">
                        <a:lumMod val="75000"/>
                      </a:schemeClr>
                    </a:solidFill>
                  </a:tcPr>
                </a:tc>
                <a:tc>
                  <a:txBody>
                    <a:bodyPr/>
                    <a:lstStyle/>
                    <a:p>
                      <a:endParaRPr lang="en-US" dirty="0"/>
                    </a:p>
                  </a:txBody>
                  <a:tcPr>
                    <a:solidFill>
                      <a:schemeClr val="accent6">
                        <a:lumMod val="75000"/>
                      </a:schemeClr>
                    </a:solidFill>
                  </a:tcPr>
                </a:tc>
                <a:tc>
                  <a:txBody>
                    <a:bodyPr/>
                    <a:lstStyle/>
                    <a:p>
                      <a:endParaRPr lang="en-US"/>
                    </a:p>
                  </a:txBody>
                  <a:tcPr>
                    <a:solidFill>
                      <a:schemeClr val="accent6">
                        <a:lumMod val="40000"/>
                        <a:lumOff val="60000"/>
                      </a:schemeClr>
                    </a:solidFill>
                  </a:tcPr>
                </a:tc>
                <a:tc>
                  <a:txBody>
                    <a:bodyPr/>
                    <a:lstStyle/>
                    <a:p>
                      <a:endParaRPr lang="en-US" dirty="0"/>
                    </a:p>
                  </a:txBody>
                  <a:tcPr>
                    <a:solidFill>
                      <a:schemeClr val="accent6">
                        <a:lumMod val="40000"/>
                        <a:lumOff val="60000"/>
                      </a:schemeClr>
                    </a:solidFill>
                  </a:tcPr>
                </a:tc>
                <a:tc>
                  <a:txBody>
                    <a:bodyPr/>
                    <a:lstStyle/>
                    <a:p>
                      <a:endParaRPr lang="en-US"/>
                    </a:p>
                  </a:txBody>
                  <a:tcPr>
                    <a:solidFill>
                      <a:schemeClr val="accent6">
                        <a:lumMod val="40000"/>
                        <a:lumOff val="60000"/>
                      </a:schemeClr>
                    </a:solidFill>
                  </a:tcPr>
                </a:tc>
                <a:tc>
                  <a:txBody>
                    <a:bodyPr/>
                    <a:lstStyle/>
                    <a:p>
                      <a:endParaRPr lang="en-US" dirty="0"/>
                    </a:p>
                  </a:txBody>
                  <a:tcPr>
                    <a:solidFill>
                      <a:schemeClr val="accent6">
                        <a:lumMod val="40000"/>
                        <a:lumOff val="60000"/>
                      </a:schemeClr>
                    </a:solidFill>
                  </a:tcPr>
                </a:tc>
              </a:tr>
            </a:tbl>
          </a:graphicData>
        </a:graphic>
      </p:graphicFrame>
      <p:graphicFrame>
        <p:nvGraphicFramePr>
          <p:cNvPr id="8" name="Table 7"/>
          <p:cNvGraphicFramePr>
            <a:graphicFrameLocks noGrp="1"/>
          </p:cNvGraphicFramePr>
          <p:nvPr>
            <p:extLst/>
          </p:nvPr>
        </p:nvGraphicFramePr>
        <p:xfrm>
          <a:off x="1883719" y="3284752"/>
          <a:ext cx="7593920" cy="370840"/>
        </p:xfrm>
        <a:graphic>
          <a:graphicData uri="http://schemas.openxmlformats.org/drawingml/2006/table">
            <a:tbl>
              <a:tblPr firstRow="1" bandRow="1">
                <a:tableStyleId>{F5AB1C69-6EDB-4FF4-983F-18BD219EF322}</a:tableStyleId>
              </a:tblPr>
              <a:tblGrid>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tblGrid>
              <a:tr h="370840">
                <a:tc>
                  <a:txBody>
                    <a:bodyPr/>
                    <a:lstStyle/>
                    <a:p>
                      <a:pPr algn="ctr"/>
                      <a:r>
                        <a:rPr lang="en-US" sz="1400" dirty="0" smtClean="0">
                          <a:solidFill>
                            <a:schemeClr val="tx1"/>
                          </a:solidFill>
                        </a:rPr>
                        <a:t>0</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1</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2</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3</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4</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graphicFrame>
        <p:nvGraphicFramePr>
          <p:cNvPr id="9" name="Table 8"/>
          <p:cNvGraphicFramePr>
            <a:graphicFrameLocks noGrp="1"/>
          </p:cNvGraphicFramePr>
          <p:nvPr>
            <p:extLst/>
          </p:nvPr>
        </p:nvGraphicFramePr>
        <p:xfrm>
          <a:off x="1883719" y="3676427"/>
          <a:ext cx="7593920" cy="370840"/>
        </p:xfrm>
        <a:graphic>
          <a:graphicData uri="http://schemas.openxmlformats.org/drawingml/2006/table">
            <a:tbl>
              <a:tblPr firstRow="1">
                <a:tableStyleId>{F5AB1C69-6EDB-4FF4-983F-18BD219EF322}</a:tableStyleId>
              </a:tblPr>
              <a:tblGrid>
                <a:gridCol w="379696"/>
                <a:gridCol w="379696"/>
                <a:gridCol w="379696"/>
                <a:gridCol w="379696"/>
                <a:gridCol w="379696"/>
                <a:gridCol w="379696"/>
                <a:gridCol w="379696"/>
                <a:gridCol w="379696"/>
                <a:gridCol w="379696"/>
                <a:gridCol w="379696"/>
                <a:gridCol w="379696"/>
                <a:gridCol w="379696"/>
                <a:gridCol w="379696"/>
                <a:gridCol w="353193"/>
                <a:gridCol w="406199"/>
                <a:gridCol w="379696"/>
                <a:gridCol w="379696"/>
                <a:gridCol w="379696"/>
                <a:gridCol w="379696"/>
                <a:gridCol w="379696"/>
              </a:tblGrid>
              <a:tr h="370840">
                <a:tc>
                  <a:txBody>
                    <a:bodyPr/>
                    <a:lstStyle/>
                    <a:p>
                      <a:pPr algn="ctr"/>
                      <a:r>
                        <a:rPr lang="en-US" sz="1400" dirty="0" smtClean="0">
                          <a:solidFill>
                            <a:schemeClr val="tx1"/>
                          </a:solidFill>
                        </a:rPr>
                        <a:t>0</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1</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2</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3</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0</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1</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2</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3</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0</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1</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2</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3</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0</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1</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2</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3</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0</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1</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2</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3</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grpSp>
        <p:nvGrpSpPr>
          <p:cNvPr id="19" name="Group 18"/>
          <p:cNvGrpSpPr/>
          <p:nvPr/>
        </p:nvGrpSpPr>
        <p:grpSpPr>
          <a:xfrm>
            <a:off x="1134764" y="2915420"/>
            <a:ext cx="721672" cy="1107996"/>
            <a:chOff x="1134764" y="3593240"/>
            <a:chExt cx="721672" cy="1107996"/>
          </a:xfrm>
        </p:grpSpPr>
        <p:sp>
          <p:nvSpPr>
            <p:cNvPr id="10" name="TextBox 9"/>
            <p:cNvSpPr txBox="1"/>
            <p:nvPr/>
          </p:nvSpPr>
          <p:spPr>
            <a:xfrm>
              <a:off x="1134764" y="3593240"/>
              <a:ext cx="721672" cy="369332"/>
            </a:xfrm>
            <a:prstGeom prst="rect">
              <a:avLst/>
            </a:prstGeom>
            <a:noFill/>
          </p:spPr>
          <p:txBody>
            <a:bodyPr wrap="none" rtlCol="0">
              <a:spAutoFit/>
            </a:bodyPr>
            <a:lstStyle/>
            <a:p>
              <a:r>
                <a:rPr lang="en-US" dirty="0" err="1" smtClean="0"/>
                <a:t>itrack</a:t>
              </a:r>
              <a:endParaRPr lang="en-US" dirty="0"/>
            </a:p>
          </p:txBody>
        </p:sp>
        <p:sp>
          <p:nvSpPr>
            <p:cNvPr id="11" name="TextBox 10"/>
            <p:cNvSpPr txBox="1"/>
            <p:nvPr/>
          </p:nvSpPr>
          <p:spPr>
            <a:xfrm>
              <a:off x="1134764" y="3962572"/>
              <a:ext cx="684803" cy="369332"/>
            </a:xfrm>
            <a:prstGeom prst="rect">
              <a:avLst/>
            </a:prstGeom>
            <a:noFill/>
          </p:spPr>
          <p:txBody>
            <a:bodyPr wrap="none" rtlCol="0">
              <a:spAutoFit/>
            </a:bodyPr>
            <a:lstStyle/>
            <a:p>
              <a:r>
                <a:rPr lang="en-US" dirty="0" err="1" smtClean="0"/>
                <a:t>iseed</a:t>
              </a:r>
              <a:endParaRPr lang="en-US" dirty="0"/>
            </a:p>
          </p:txBody>
        </p:sp>
        <p:sp>
          <p:nvSpPr>
            <p:cNvPr id="12" name="TextBox 11"/>
            <p:cNvSpPr txBox="1"/>
            <p:nvPr/>
          </p:nvSpPr>
          <p:spPr>
            <a:xfrm>
              <a:off x="1134764" y="4331904"/>
              <a:ext cx="697627" cy="369332"/>
            </a:xfrm>
            <a:prstGeom prst="rect">
              <a:avLst/>
            </a:prstGeom>
            <a:noFill/>
          </p:spPr>
          <p:txBody>
            <a:bodyPr wrap="none" rtlCol="0">
              <a:spAutoFit/>
            </a:bodyPr>
            <a:lstStyle/>
            <a:p>
              <a:r>
                <a:rPr lang="en-US" dirty="0" err="1" smtClean="0"/>
                <a:t>icand</a:t>
              </a:r>
              <a:endParaRPr lang="en-US" dirty="0"/>
            </a:p>
          </p:txBody>
        </p:sp>
      </p:grpSp>
      <p:cxnSp>
        <p:nvCxnSpPr>
          <p:cNvPr id="21" name="Straight Arrow Connector 20"/>
          <p:cNvCxnSpPr/>
          <p:nvPr/>
        </p:nvCxnSpPr>
        <p:spPr>
          <a:xfrm>
            <a:off x="2038865" y="2383066"/>
            <a:ext cx="0" cy="4201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432334" y="2383066"/>
            <a:ext cx="0" cy="4201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814720" y="2383066"/>
            <a:ext cx="0" cy="4201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205418" y="2383066"/>
            <a:ext cx="0" cy="4201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554552" y="2383066"/>
            <a:ext cx="0" cy="4201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936937" y="2383066"/>
            <a:ext cx="0" cy="4201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062112" y="4047264"/>
            <a:ext cx="0" cy="7397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429738" y="4047267"/>
            <a:ext cx="0" cy="7397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815275" y="4047267"/>
            <a:ext cx="0" cy="7397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175859" y="4047267"/>
            <a:ext cx="0" cy="7397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570355" y="4047267"/>
            <a:ext cx="0" cy="7397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944520" y="4047267"/>
            <a:ext cx="0" cy="7397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23078" y="1937312"/>
            <a:ext cx="870751" cy="369332"/>
          </a:xfrm>
          <a:prstGeom prst="rect">
            <a:avLst/>
          </a:prstGeom>
          <a:noFill/>
        </p:spPr>
        <p:txBody>
          <a:bodyPr wrap="none" rtlCol="0">
            <a:spAutoFit/>
          </a:bodyPr>
          <a:lstStyle/>
          <a:p>
            <a:r>
              <a:rPr lang="en-US" smtClean="0"/>
              <a:t>ithread</a:t>
            </a:r>
            <a:endParaRPr lang="en-US" dirty="0"/>
          </a:p>
        </p:txBody>
      </p:sp>
      <p:cxnSp>
        <p:nvCxnSpPr>
          <p:cNvPr id="49" name="Straight Connector 48"/>
          <p:cNvCxnSpPr/>
          <p:nvPr/>
        </p:nvCxnSpPr>
        <p:spPr>
          <a:xfrm>
            <a:off x="4927296" y="1720735"/>
            <a:ext cx="0" cy="80633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941426" y="1637606"/>
            <a:ext cx="0" cy="80633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5020887" y="1720735"/>
            <a:ext cx="2851266" cy="831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767058" y="1380773"/>
            <a:ext cx="1276311" cy="369332"/>
          </a:xfrm>
          <a:prstGeom prst="rect">
            <a:avLst/>
          </a:prstGeom>
          <a:noFill/>
        </p:spPr>
        <p:txBody>
          <a:bodyPr wrap="none" rtlCol="0">
            <a:spAutoFit/>
          </a:bodyPr>
          <a:lstStyle/>
          <a:p>
            <a:r>
              <a:rPr lang="en-US" smtClean="0"/>
              <a:t>BlockDim.x</a:t>
            </a:r>
            <a:endParaRPr lang="en-US" dirty="0"/>
          </a:p>
        </p:txBody>
      </p:sp>
      <p:cxnSp>
        <p:nvCxnSpPr>
          <p:cNvPr id="54" name="Straight Connector 53"/>
          <p:cNvCxnSpPr/>
          <p:nvPr/>
        </p:nvCxnSpPr>
        <p:spPr>
          <a:xfrm>
            <a:off x="4913386" y="2715446"/>
            <a:ext cx="0" cy="80633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932902" y="2776450"/>
            <a:ext cx="0" cy="80633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1558475" y="5000451"/>
            <a:ext cx="0" cy="116325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rot="16200000">
            <a:off x="607228" y="5443579"/>
            <a:ext cx="1380314" cy="276999"/>
          </a:xfrm>
          <a:prstGeom prst="rect">
            <a:avLst/>
          </a:prstGeom>
          <a:noFill/>
        </p:spPr>
        <p:txBody>
          <a:bodyPr wrap="none" rtlCol="0">
            <a:spAutoFit/>
          </a:bodyPr>
          <a:lstStyle/>
          <a:p>
            <a:r>
              <a:rPr lang="en-US" sz="1200" dirty="0" err="1" smtClean="0"/>
              <a:t>MaxCandsPerSeed</a:t>
            </a:r>
            <a:endParaRPr lang="en-US" sz="1200" dirty="0"/>
          </a:p>
        </p:txBody>
      </p:sp>
      <p:sp>
        <p:nvSpPr>
          <p:cNvPr id="59" name="TextBox 58"/>
          <p:cNvSpPr txBox="1"/>
          <p:nvPr/>
        </p:nvSpPr>
        <p:spPr>
          <a:xfrm>
            <a:off x="9815570" y="2267581"/>
            <a:ext cx="2292294" cy="1200329"/>
          </a:xfrm>
          <a:prstGeom prst="rect">
            <a:avLst/>
          </a:prstGeom>
          <a:noFill/>
        </p:spPr>
        <p:txBody>
          <a:bodyPr wrap="none" rtlCol="0">
            <a:spAutoFit/>
          </a:bodyPr>
          <a:lstStyle/>
          <a:p>
            <a:r>
              <a:rPr lang="en-US" dirty="0" err="1" smtClean="0"/>
              <a:t>MaxCandsPerSeed</a:t>
            </a:r>
            <a:r>
              <a:rPr lang="en-US" dirty="0" smtClean="0"/>
              <a:t> = 4</a:t>
            </a:r>
          </a:p>
          <a:p>
            <a:r>
              <a:rPr lang="en-US" dirty="0" err="1" smtClean="0"/>
              <a:t>BlockDim.x</a:t>
            </a:r>
            <a:r>
              <a:rPr lang="en-US" dirty="0" smtClean="0"/>
              <a:t> = 8</a:t>
            </a:r>
          </a:p>
          <a:p>
            <a:endParaRPr lang="en-US" dirty="0"/>
          </a:p>
          <a:p>
            <a:endParaRPr lang="en-US" dirty="0"/>
          </a:p>
        </p:txBody>
      </p:sp>
      <p:sp>
        <p:nvSpPr>
          <p:cNvPr id="60" name="TextBox 59"/>
          <p:cNvSpPr txBox="1"/>
          <p:nvPr/>
        </p:nvSpPr>
        <p:spPr>
          <a:xfrm rot="16200000">
            <a:off x="-100417" y="3146253"/>
            <a:ext cx="1605376" cy="646331"/>
          </a:xfrm>
          <a:prstGeom prst="rect">
            <a:avLst/>
          </a:prstGeom>
          <a:noFill/>
        </p:spPr>
        <p:txBody>
          <a:bodyPr wrap="none" rtlCol="0">
            <a:spAutoFit/>
          </a:bodyPr>
          <a:lstStyle/>
          <a:p>
            <a:r>
              <a:rPr lang="en-US" dirty="0" smtClean="0"/>
              <a:t>Global Mem.</a:t>
            </a:r>
          </a:p>
          <a:p>
            <a:r>
              <a:rPr lang="en-US" dirty="0" smtClean="0"/>
              <a:t>Old Candidates</a:t>
            </a:r>
            <a:endParaRPr lang="en-US" dirty="0"/>
          </a:p>
        </p:txBody>
      </p:sp>
      <p:sp>
        <p:nvSpPr>
          <p:cNvPr id="61" name="TextBox 60"/>
          <p:cNvSpPr txBox="1"/>
          <p:nvPr/>
        </p:nvSpPr>
        <p:spPr>
          <a:xfrm rot="16200000">
            <a:off x="-268954" y="5081824"/>
            <a:ext cx="1822487" cy="646331"/>
          </a:xfrm>
          <a:prstGeom prst="rect">
            <a:avLst/>
          </a:prstGeom>
          <a:noFill/>
        </p:spPr>
        <p:txBody>
          <a:bodyPr wrap="none" rtlCol="0">
            <a:spAutoFit/>
          </a:bodyPr>
          <a:lstStyle/>
          <a:p>
            <a:r>
              <a:rPr lang="en-US" dirty="0" smtClean="0"/>
              <a:t>Share Mem.</a:t>
            </a:r>
          </a:p>
          <a:p>
            <a:r>
              <a:rPr lang="en-US" dirty="0"/>
              <a:t>New Candidates*</a:t>
            </a:r>
          </a:p>
        </p:txBody>
      </p:sp>
      <p:cxnSp>
        <p:nvCxnSpPr>
          <p:cNvPr id="63" name="Straight Arrow Connector 62"/>
          <p:cNvCxnSpPr/>
          <p:nvPr/>
        </p:nvCxnSpPr>
        <p:spPr>
          <a:xfrm flipV="1">
            <a:off x="9875520" y="3582785"/>
            <a:ext cx="1953491" cy="83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10269286" y="3221766"/>
            <a:ext cx="1028295" cy="369332"/>
          </a:xfrm>
          <a:prstGeom prst="rect">
            <a:avLst/>
          </a:prstGeom>
          <a:noFill/>
        </p:spPr>
        <p:txBody>
          <a:bodyPr wrap="none" rtlCol="0">
            <a:spAutoFit/>
          </a:bodyPr>
          <a:lstStyle/>
          <a:p>
            <a:r>
              <a:rPr lang="en-US" smtClean="0"/>
              <a:t>Fast-dim</a:t>
            </a:r>
            <a:endParaRPr lang="en-US"/>
          </a:p>
        </p:txBody>
      </p:sp>
      <p:sp>
        <p:nvSpPr>
          <p:cNvPr id="3" name="TextBox 2"/>
          <p:cNvSpPr txBox="1"/>
          <p:nvPr/>
        </p:nvSpPr>
        <p:spPr>
          <a:xfrm>
            <a:off x="5767058" y="4489754"/>
            <a:ext cx="5971326" cy="2031325"/>
          </a:xfrm>
          <a:prstGeom prst="rect">
            <a:avLst/>
          </a:prstGeom>
          <a:noFill/>
          <a:ln w="28575">
            <a:solidFill>
              <a:schemeClr val="tx2">
                <a:lumMod val="40000"/>
                <a:lumOff val="60000"/>
              </a:schemeClr>
            </a:solidFill>
          </a:ln>
        </p:spPr>
        <p:txBody>
          <a:bodyPr wrap="square" rtlCol="0">
            <a:spAutoFit/>
          </a:bodyPr>
          <a:lstStyle/>
          <a:p>
            <a:pPr marL="285750" indent="-285750">
              <a:buFont typeface="Arial" charset="0"/>
              <a:buChar char="•"/>
            </a:pPr>
            <a:r>
              <a:rPr lang="en-US" dirty="0" smtClean="0"/>
              <a:t>A Clone-Engine approach is required:</a:t>
            </a:r>
          </a:p>
          <a:p>
            <a:pPr marL="742950" lvl="1" indent="-285750">
              <a:buFont typeface="Arial" charset="0"/>
              <a:buChar char="•"/>
            </a:pPr>
            <a:r>
              <a:rPr lang="en-US" dirty="0" smtClean="0"/>
              <a:t>Moving tracks around global memory is guaranteed to be a performance killer</a:t>
            </a:r>
          </a:p>
          <a:p>
            <a:pPr marL="742950" lvl="1" indent="-285750">
              <a:buFont typeface="Arial" charset="0"/>
              <a:buChar char="•"/>
            </a:pPr>
            <a:endParaRPr lang="en-US" dirty="0" smtClean="0"/>
          </a:p>
          <a:p>
            <a:pPr marL="285750" indent="-285750">
              <a:buFont typeface="Arial" charset="0"/>
              <a:buChar char="•"/>
            </a:pPr>
            <a:r>
              <a:rPr lang="en-US" dirty="0" smtClean="0"/>
              <a:t>Parallelization: 1 thread per candidate</a:t>
            </a:r>
            <a:endParaRPr lang="en-US" dirty="0"/>
          </a:p>
          <a:p>
            <a:pPr marL="742950" lvl="1" indent="-285750">
              <a:buFont typeface="Arial" charset="0"/>
              <a:buChar char="•"/>
            </a:pPr>
            <a:r>
              <a:rPr lang="en-US" dirty="0" smtClean="0"/>
              <a:t>Other strategies should be investigated (e.g. 1 thread per seed)</a:t>
            </a:r>
          </a:p>
        </p:txBody>
      </p:sp>
      <p:cxnSp>
        <p:nvCxnSpPr>
          <p:cNvPr id="51" name="Straight Arrow Connector 50"/>
          <p:cNvCxnSpPr/>
          <p:nvPr/>
        </p:nvCxnSpPr>
        <p:spPr>
          <a:xfrm>
            <a:off x="4314063" y="2383066"/>
            <a:ext cx="0" cy="42013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324965" y="4047265"/>
            <a:ext cx="0" cy="7397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701355" y="4047264"/>
            <a:ext cx="0" cy="7397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5AACA1C6-9A21-CD49-896D-85E6117B2B19}" type="slidenum">
              <a:rPr lang="en-US" smtClean="0"/>
              <a:t>19</a:t>
            </a:fld>
            <a:endParaRPr lang="en-US"/>
          </a:p>
        </p:txBody>
      </p:sp>
      <p:sp>
        <p:nvSpPr>
          <p:cNvPr id="13" name="Rectangle 12"/>
          <p:cNvSpPr/>
          <p:nvPr/>
        </p:nvSpPr>
        <p:spPr>
          <a:xfrm>
            <a:off x="105253" y="6537139"/>
            <a:ext cx="6534829" cy="307777"/>
          </a:xfrm>
          <a:prstGeom prst="rect">
            <a:avLst/>
          </a:prstGeom>
        </p:spPr>
        <p:txBody>
          <a:bodyPr wrap="square">
            <a:spAutoFit/>
          </a:bodyPr>
          <a:lstStyle/>
          <a:p>
            <a:r>
              <a:rPr lang="en-US" sz="1400" dirty="0">
                <a:solidFill>
                  <a:srgbClr val="000000"/>
                </a:solidFill>
                <a:latin typeface="Calibri" charset="0"/>
              </a:rPr>
              <a:t>*Potential next-layer candidates, after adding an acceptable hit from the current layer</a:t>
            </a:r>
            <a:endParaRPr lang="en-US" sz="1400" dirty="0"/>
          </a:p>
        </p:txBody>
      </p:sp>
    </p:spTree>
    <p:extLst>
      <p:ext uri="{BB962C8B-B14F-4D97-AF65-F5344CB8AC3E}">
        <p14:creationId xmlns:p14="http://schemas.microsoft.com/office/powerpoint/2010/main" val="1613651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Problematic &amp; experimental setup</a:t>
            </a:r>
          </a:p>
          <a:p>
            <a:r>
              <a:rPr lang="en-US" dirty="0" smtClean="0"/>
              <a:t>Overview of the parallelization </a:t>
            </a:r>
            <a:r>
              <a:rPr lang="en-US" dirty="0" smtClean="0"/>
              <a:t>on x86 </a:t>
            </a:r>
            <a:r>
              <a:rPr lang="en-US" dirty="0" smtClean="0"/>
              <a:t>processors</a:t>
            </a:r>
          </a:p>
          <a:p>
            <a:pPr lvl="1"/>
            <a:r>
              <a:rPr lang="en-US" dirty="0" smtClean="0"/>
              <a:t>Sandy </a:t>
            </a:r>
            <a:r>
              <a:rPr lang="en-US" dirty="0" smtClean="0"/>
              <a:t>Bridge and Knights Corner</a:t>
            </a:r>
          </a:p>
          <a:p>
            <a:r>
              <a:rPr lang="en-US" dirty="0" smtClean="0"/>
              <a:t>Parallelizing </a:t>
            </a:r>
            <a:r>
              <a:rPr lang="en-US" dirty="0" smtClean="0"/>
              <a:t>on GPUs</a:t>
            </a:r>
          </a:p>
          <a:p>
            <a:pPr lvl="1"/>
            <a:r>
              <a:rPr lang="en-US" dirty="0" smtClean="0"/>
              <a:t>Porting Strategy</a:t>
            </a:r>
          </a:p>
          <a:p>
            <a:pPr lvl="1"/>
            <a:r>
              <a:rPr lang="en-US" dirty="0" smtClean="0"/>
              <a:t>Data structures</a:t>
            </a:r>
          </a:p>
          <a:p>
            <a:pPr lvl="1"/>
            <a:r>
              <a:rPr lang="en-US" dirty="0" smtClean="0"/>
              <a:t>Track fitting: lessons learned</a:t>
            </a:r>
          </a:p>
          <a:p>
            <a:pPr lvl="1"/>
            <a:r>
              <a:rPr lang="en-US" dirty="0" smtClean="0"/>
              <a:t>Track building: increasing the algorithmic complexity</a:t>
            </a:r>
          </a:p>
          <a:p>
            <a:pPr lvl="1"/>
            <a:r>
              <a:rPr lang="en-US" dirty="0" smtClean="0"/>
              <a:t>Optimizing data transfer</a:t>
            </a:r>
          </a:p>
          <a:p>
            <a:pPr lvl="1"/>
            <a:r>
              <a:rPr lang="en-US" dirty="0" smtClean="0"/>
              <a:t>Alternative parallelization scheme</a:t>
            </a:r>
          </a:p>
          <a:p>
            <a:pPr lvl="1"/>
            <a:r>
              <a:rPr lang="en-US" dirty="0" smtClean="0"/>
              <a:t>First results on P100</a:t>
            </a:r>
          </a:p>
          <a:p>
            <a:pPr lvl="1"/>
            <a:r>
              <a:rPr lang="en-US" dirty="0" smtClean="0"/>
              <a:t>Issues</a:t>
            </a: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5AACA1C6-9A21-CD49-896D-85E6117B2B19}" type="slidenum">
              <a:rPr lang="en-US" smtClean="0"/>
              <a:t>2</a:t>
            </a:fld>
            <a:endParaRPr lang="en-US" dirty="0"/>
          </a:p>
        </p:txBody>
      </p:sp>
    </p:spTree>
    <p:extLst>
      <p:ext uri="{BB962C8B-B14F-4D97-AF65-F5344CB8AC3E}">
        <p14:creationId xmlns:p14="http://schemas.microsoft.com/office/powerpoint/2010/main" val="1528810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Track-based parallelization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03161" y="245226"/>
            <a:ext cx="3135152" cy="6411388"/>
          </a:xfrm>
        </p:spPr>
      </p:pic>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702" y="2117444"/>
            <a:ext cx="4373187" cy="962101"/>
          </a:xfrm>
          <a:prstGeom prst="rect">
            <a:avLst/>
          </a:prstGeom>
        </p:spPr>
      </p:pic>
      <p:graphicFrame>
        <p:nvGraphicFramePr>
          <p:cNvPr id="7" name="Table 6"/>
          <p:cNvGraphicFramePr>
            <a:graphicFrameLocks noGrp="1"/>
          </p:cNvGraphicFramePr>
          <p:nvPr>
            <p:extLst/>
          </p:nvPr>
        </p:nvGraphicFramePr>
        <p:xfrm>
          <a:off x="730046" y="2122751"/>
          <a:ext cx="1666240" cy="993730"/>
        </p:xfrm>
        <a:graphic>
          <a:graphicData uri="http://schemas.openxmlformats.org/drawingml/2006/table">
            <a:tbl>
              <a:tblPr bandRow="1">
                <a:tableStyleId>{93296810-A885-4BE3-A3E7-6D5BEEA58F35}</a:tableStyleId>
              </a:tblPr>
              <a:tblGrid>
                <a:gridCol w="208280"/>
                <a:gridCol w="208280"/>
                <a:gridCol w="208280"/>
                <a:gridCol w="208280"/>
                <a:gridCol w="208280"/>
                <a:gridCol w="208280"/>
                <a:gridCol w="208280"/>
                <a:gridCol w="208280"/>
              </a:tblGrid>
              <a:tr h="259152">
                <a:tc>
                  <a:txBody>
                    <a:bodyPr/>
                    <a:lstStyle/>
                    <a:p>
                      <a:endParaRPr lang="en-US" sz="200" dirty="0"/>
                    </a:p>
                  </a:txBody>
                  <a:tcPr>
                    <a:solidFill>
                      <a:schemeClr val="accent6">
                        <a:lumMod val="75000"/>
                      </a:schemeClr>
                    </a:solidFill>
                  </a:tcPr>
                </a:tc>
                <a:tc>
                  <a:txBody>
                    <a:bodyPr/>
                    <a:lstStyle/>
                    <a:p>
                      <a:endParaRPr lang="en-US" sz="200"/>
                    </a:p>
                  </a:txBody>
                  <a:tcPr>
                    <a:solidFill>
                      <a:schemeClr val="accent6">
                        <a:lumMod val="75000"/>
                      </a:schemeClr>
                    </a:solidFill>
                  </a:tcPr>
                </a:tc>
                <a:tc>
                  <a:txBody>
                    <a:bodyPr/>
                    <a:lstStyle/>
                    <a:p>
                      <a:endParaRPr lang="en-US" sz="200"/>
                    </a:p>
                  </a:txBody>
                  <a:tcPr>
                    <a:solidFill>
                      <a:schemeClr val="accent6">
                        <a:lumMod val="75000"/>
                      </a:schemeClr>
                    </a:solidFill>
                  </a:tcPr>
                </a:tc>
                <a:tc>
                  <a:txBody>
                    <a:bodyPr/>
                    <a:lstStyle/>
                    <a:p>
                      <a:endParaRPr lang="en-US" sz="200" dirty="0"/>
                    </a:p>
                  </a:txBody>
                  <a:tcPr>
                    <a:solidFill>
                      <a:schemeClr val="accent6">
                        <a:lumMod val="75000"/>
                      </a:schemeClr>
                    </a:solidFill>
                  </a:tcPr>
                </a:tc>
                <a:tc>
                  <a:txBody>
                    <a:bodyPr/>
                    <a:lstStyle/>
                    <a:p>
                      <a:endParaRPr lang="en-US" sz="200" dirty="0"/>
                    </a:p>
                  </a:txBody>
                  <a:tcPr>
                    <a:solidFill>
                      <a:schemeClr val="accent6">
                        <a:lumMod val="40000"/>
                        <a:lumOff val="60000"/>
                      </a:schemeClr>
                    </a:solidFill>
                  </a:tcPr>
                </a:tc>
                <a:tc>
                  <a:txBody>
                    <a:bodyPr/>
                    <a:lstStyle/>
                    <a:p>
                      <a:endParaRPr lang="en-US" sz="200" dirty="0"/>
                    </a:p>
                  </a:txBody>
                  <a:tcPr>
                    <a:solidFill>
                      <a:schemeClr val="accent6">
                        <a:lumMod val="40000"/>
                        <a:lumOff val="60000"/>
                      </a:schemeClr>
                    </a:solidFill>
                  </a:tcPr>
                </a:tc>
                <a:tc>
                  <a:txBody>
                    <a:bodyPr/>
                    <a:lstStyle/>
                    <a:p>
                      <a:endParaRPr lang="en-US" sz="200" dirty="0"/>
                    </a:p>
                  </a:txBody>
                  <a:tcPr>
                    <a:solidFill>
                      <a:schemeClr val="accent6">
                        <a:lumMod val="40000"/>
                        <a:lumOff val="60000"/>
                      </a:schemeClr>
                    </a:solidFill>
                  </a:tcPr>
                </a:tc>
                <a:tc>
                  <a:txBody>
                    <a:bodyPr/>
                    <a:lstStyle/>
                    <a:p>
                      <a:endParaRPr lang="en-US" sz="200" dirty="0"/>
                    </a:p>
                  </a:txBody>
                  <a:tcPr>
                    <a:solidFill>
                      <a:schemeClr val="accent6">
                        <a:lumMod val="40000"/>
                        <a:lumOff val="60000"/>
                      </a:schemeClr>
                    </a:solidFill>
                  </a:tcPr>
                </a:tc>
              </a:tr>
              <a:tr h="259152">
                <a:tc>
                  <a:txBody>
                    <a:bodyPr/>
                    <a:lstStyle/>
                    <a:p>
                      <a:endParaRPr lang="en-US" sz="200" dirty="0"/>
                    </a:p>
                  </a:txBody>
                  <a:tcPr>
                    <a:solidFill>
                      <a:schemeClr val="accent6">
                        <a:lumMod val="75000"/>
                      </a:schemeClr>
                    </a:solidFill>
                  </a:tcPr>
                </a:tc>
                <a:tc>
                  <a:txBody>
                    <a:bodyPr/>
                    <a:lstStyle/>
                    <a:p>
                      <a:endParaRPr lang="en-US" sz="200" dirty="0"/>
                    </a:p>
                  </a:txBody>
                  <a:tcPr>
                    <a:solidFill>
                      <a:schemeClr val="accent6">
                        <a:lumMod val="75000"/>
                      </a:schemeClr>
                    </a:solidFill>
                  </a:tcPr>
                </a:tc>
                <a:tc>
                  <a:txBody>
                    <a:bodyPr/>
                    <a:lstStyle/>
                    <a:p>
                      <a:endParaRPr lang="en-US" sz="200"/>
                    </a:p>
                  </a:txBody>
                  <a:tcPr>
                    <a:solidFill>
                      <a:schemeClr val="accent6">
                        <a:lumMod val="75000"/>
                      </a:schemeClr>
                    </a:solidFill>
                  </a:tcPr>
                </a:tc>
                <a:tc>
                  <a:txBody>
                    <a:bodyPr/>
                    <a:lstStyle/>
                    <a:p>
                      <a:endParaRPr lang="en-US" sz="200"/>
                    </a:p>
                  </a:txBody>
                  <a:tcPr>
                    <a:solidFill>
                      <a:schemeClr val="accent6">
                        <a:lumMod val="75000"/>
                      </a:schemeClr>
                    </a:solidFill>
                  </a:tcPr>
                </a:tc>
                <a:tc>
                  <a:txBody>
                    <a:bodyPr/>
                    <a:lstStyle/>
                    <a:p>
                      <a:endParaRPr lang="en-US" sz="200" dirty="0"/>
                    </a:p>
                  </a:txBody>
                  <a:tcPr>
                    <a:solidFill>
                      <a:schemeClr val="accent6">
                        <a:lumMod val="40000"/>
                        <a:lumOff val="60000"/>
                      </a:schemeClr>
                    </a:solidFill>
                  </a:tcPr>
                </a:tc>
                <a:tc>
                  <a:txBody>
                    <a:bodyPr/>
                    <a:lstStyle/>
                    <a:p>
                      <a:endParaRPr lang="en-US" sz="200"/>
                    </a:p>
                  </a:txBody>
                  <a:tcPr>
                    <a:solidFill>
                      <a:schemeClr val="accent6">
                        <a:lumMod val="40000"/>
                        <a:lumOff val="60000"/>
                      </a:schemeClr>
                    </a:solidFill>
                  </a:tcPr>
                </a:tc>
                <a:tc>
                  <a:txBody>
                    <a:bodyPr/>
                    <a:lstStyle/>
                    <a:p>
                      <a:endParaRPr lang="en-US" sz="200"/>
                    </a:p>
                  </a:txBody>
                  <a:tcPr>
                    <a:solidFill>
                      <a:schemeClr val="accent6">
                        <a:lumMod val="40000"/>
                        <a:lumOff val="60000"/>
                      </a:schemeClr>
                    </a:solidFill>
                  </a:tcPr>
                </a:tc>
                <a:tc>
                  <a:txBody>
                    <a:bodyPr/>
                    <a:lstStyle/>
                    <a:p>
                      <a:endParaRPr lang="en-US" sz="200" dirty="0"/>
                    </a:p>
                  </a:txBody>
                  <a:tcPr>
                    <a:solidFill>
                      <a:schemeClr val="accent6">
                        <a:lumMod val="40000"/>
                        <a:lumOff val="60000"/>
                      </a:schemeClr>
                    </a:solidFill>
                  </a:tcPr>
                </a:tc>
              </a:tr>
              <a:tr h="237713">
                <a:tc>
                  <a:txBody>
                    <a:bodyPr/>
                    <a:lstStyle/>
                    <a:p>
                      <a:endParaRPr lang="en-US" sz="200"/>
                    </a:p>
                  </a:txBody>
                  <a:tcPr>
                    <a:solidFill>
                      <a:schemeClr val="accent6">
                        <a:lumMod val="75000"/>
                      </a:schemeClr>
                    </a:solidFill>
                  </a:tcPr>
                </a:tc>
                <a:tc>
                  <a:txBody>
                    <a:bodyPr/>
                    <a:lstStyle/>
                    <a:p>
                      <a:endParaRPr lang="en-US" sz="200"/>
                    </a:p>
                  </a:txBody>
                  <a:tcPr>
                    <a:solidFill>
                      <a:schemeClr val="accent6">
                        <a:lumMod val="75000"/>
                      </a:schemeClr>
                    </a:solidFill>
                  </a:tcPr>
                </a:tc>
                <a:tc>
                  <a:txBody>
                    <a:bodyPr/>
                    <a:lstStyle/>
                    <a:p>
                      <a:endParaRPr lang="en-US" sz="200" dirty="0"/>
                    </a:p>
                  </a:txBody>
                  <a:tcPr>
                    <a:solidFill>
                      <a:schemeClr val="accent6">
                        <a:lumMod val="75000"/>
                      </a:schemeClr>
                    </a:solidFill>
                  </a:tcPr>
                </a:tc>
                <a:tc>
                  <a:txBody>
                    <a:bodyPr/>
                    <a:lstStyle/>
                    <a:p>
                      <a:endParaRPr lang="en-US" sz="200" dirty="0"/>
                    </a:p>
                  </a:txBody>
                  <a:tcPr>
                    <a:solidFill>
                      <a:schemeClr val="accent6">
                        <a:lumMod val="75000"/>
                      </a:schemeClr>
                    </a:solidFill>
                  </a:tcPr>
                </a:tc>
                <a:tc>
                  <a:txBody>
                    <a:bodyPr/>
                    <a:lstStyle/>
                    <a:p>
                      <a:endParaRPr lang="en-US" sz="200" dirty="0"/>
                    </a:p>
                  </a:txBody>
                  <a:tcPr>
                    <a:solidFill>
                      <a:schemeClr val="accent6">
                        <a:lumMod val="40000"/>
                        <a:lumOff val="60000"/>
                      </a:schemeClr>
                    </a:solidFill>
                  </a:tcPr>
                </a:tc>
                <a:tc>
                  <a:txBody>
                    <a:bodyPr/>
                    <a:lstStyle/>
                    <a:p>
                      <a:endParaRPr lang="en-US" sz="200" dirty="0"/>
                    </a:p>
                  </a:txBody>
                  <a:tcPr>
                    <a:solidFill>
                      <a:schemeClr val="accent6">
                        <a:lumMod val="40000"/>
                        <a:lumOff val="60000"/>
                      </a:schemeClr>
                    </a:solidFill>
                  </a:tcPr>
                </a:tc>
                <a:tc>
                  <a:txBody>
                    <a:bodyPr/>
                    <a:lstStyle/>
                    <a:p>
                      <a:endParaRPr lang="en-US" sz="200" dirty="0"/>
                    </a:p>
                  </a:txBody>
                  <a:tcPr>
                    <a:solidFill>
                      <a:schemeClr val="accent6">
                        <a:lumMod val="40000"/>
                        <a:lumOff val="60000"/>
                      </a:schemeClr>
                    </a:solidFill>
                  </a:tcPr>
                </a:tc>
                <a:tc>
                  <a:txBody>
                    <a:bodyPr/>
                    <a:lstStyle/>
                    <a:p>
                      <a:endParaRPr lang="en-US" sz="200" dirty="0"/>
                    </a:p>
                  </a:txBody>
                  <a:tcPr>
                    <a:solidFill>
                      <a:schemeClr val="accent6">
                        <a:lumMod val="40000"/>
                        <a:lumOff val="60000"/>
                      </a:schemeClr>
                    </a:solidFill>
                  </a:tcPr>
                </a:tc>
              </a:tr>
              <a:tr h="237713">
                <a:tc>
                  <a:txBody>
                    <a:bodyPr/>
                    <a:lstStyle/>
                    <a:p>
                      <a:endParaRPr lang="en-US" sz="200"/>
                    </a:p>
                  </a:txBody>
                  <a:tcPr>
                    <a:solidFill>
                      <a:schemeClr val="accent6">
                        <a:lumMod val="75000"/>
                      </a:schemeClr>
                    </a:solidFill>
                  </a:tcPr>
                </a:tc>
                <a:tc>
                  <a:txBody>
                    <a:bodyPr/>
                    <a:lstStyle/>
                    <a:p>
                      <a:endParaRPr lang="en-US" sz="200" dirty="0"/>
                    </a:p>
                  </a:txBody>
                  <a:tcPr>
                    <a:solidFill>
                      <a:schemeClr val="accent6">
                        <a:lumMod val="75000"/>
                      </a:schemeClr>
                    </a:solidFill>
                  </a:tcPr>
                </a:tc>
                <a:tc>
                  <a:txBody>
                    <a:bodyPr/>
                    <a:lstStyle/>
                    <a:p>
                      <a:endParaRPr lang="en-US" sz="200" dirty="0"/>
                    </a:p>
                  </a:txBody>
                  <a:tcPr>
                    <a:solidFill>
                      <a:schemeClr val="accent6">
                        <a:lumMod val="75000"/>
                      </a:schemeClr>
                    </a:solidFill>
                  </a:tcPr>
                </a:tc>
                <a:tc>
                  <a:txBody>
                    <a:bodyPr/>
                    <a:lstStyle/>
                    <a:p>
                      <a:endParaRPr lang="en-US" sz="200" dirty="0"/>
                    </a:p>
                  </a:txBody>
                  <a:tcPr>
                    <a:solidFill>
                      <a:schemeClr val="accent6">
                        <a:lumMod val="75000"/>
                      </a:schemeClr>
                    </a:solidFill>
                  </a:tcPr>
                </a:tc>
                <a:tc>
                  <a:txBody>
                    <a:bodyPr/>
                    <a:lstStyle/>
                    <a:p>
                      <a:endParaRPr lang="en-US" sz="200"/>
                    </a:p>
                  </a:txBody>
                  <a:tcPr>
                    <a:solidFill>
                      <a:schemeClr val="accent6">
                        <a:lumMod val="40000"/>
                        <a:lumOff val="60000"/>
                      </a:schemeClr>
                    </a:solidFill>
                  </a:tcPr>
                </a:tc>
                <a:tc>
                  <a:txBody>
                    <a:bodyPr/>
                    <a:lstStyle/>
                    <a:p>
                      <a:endParaRPr lang="en-US" sz="200" dirty="0"/>
                    </a:p>
                  </a:txBody>
                  <a:tcPr>
                    <a:solidFill>
                      <a:schemeClr val="accent6">
                        <a:lumMod val="40000"/>
                        <a:lumOff val="60000"/>
                      </a:schemeClr>
                    </a:solidFill>
                  </a:tcPr>
                </a:tc>
                <a:tc>
                  <a:txBody>
                    <a:bodyPr/>
                    <a:lstStyle/>
                    <a:p>
                      <a:endParaRPr lang="en-US" sz="200"/>
                    </a:p>
                  </a:txBody>
                  <a:tcPr>
                    <a:solidFill>
                      <a:schemeClr val="accent6">
                        <a:lumMod val="40000"/>
                        <a:lumOff val="60000"/>
                      </a:schemeClr>
                    </a:solidFill>
                  </a:tcPr>
                </a:tc>
                <a:tc>
                  <a:txBody>
                    <a:bodyPr/>
                    <a:lstStyle/>
                    <a:p>
                      <a:endParaRPr lang="en-US" sz="200" dirty="0"/>
                    </a:p>
                  </a:txBody>
                  <a:tcPr>
                    <a:solidFill>
                      <a:schemeClr val="accent6">
                        <a:lumMod val="40000"/>
                        <a:lumOff val="60000"/>
                      </a:schemeClr>
                    </a:solidFill>
                  </a:tcPr>
                </a:tc>
              </a:tr>
            </a:tbl>
          </a:graphicData>
        </a:graphic>
      </p:graphicFrame>
      <p:sp>
        <p:nvSpPr>
          <p:cNvPr id="8" name="Donut 7"/>
          <p:cNvSpPr/>
          <p:nvPr/>
        </p:nvSpPr>
        <p:spPr>
          <a:xfrm>
            <a:off x="536028" y="1912883"/>
            <a:ext cx="1153402" cy="1545021"/>
          </a:xfrm>
          <a:prstGeom prst="donut">
            <a:avLst>
              <a:gd name="adj" fmla="val 12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Elbow Connector 9"/>
          <p:cNvCxnSpPr>
            <a:stCxn id="8" idx="0"/>
            <a:endCxn id="5" idx="1"/>
          </p:cNvCxnSpPr>
          <p:nvPr/>
        </p:nvCxnSpPr>
        <p:spPr>
          <a:xfrm rot="16200000" flipH="1">
            <a:off x="1618409" y="1407203"/>
            <a:ext cx="685612" cy="1696973"/>
          </a:xfrm>
          <a:prstGeom prst="bentConnector4">
            <a:avLst>
              <a:gd name="adj1" fmla="val -33342"/>
              <a:gd name="adj2" fmla="val 6699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38200" y="3542697"/>
            <a:ext cx="5995838" cy="3139321"/>
          </a:xfrm>
          <a:prstGeom prst="rect">
            <a:avLst/>
          </a:prstGeom>
          <a:noFill/>
        </p:spPr>
        <p:txBody>
          <a:bodyPr wrap="square" rtlCol="0">
            <a:spAutoFit/>
          </a:bodyPr>
          <a:lstStyle/>
          <a:p>
            <a:r>
              <a:rPr lang="en-US" dirty="0" smtClean="0"/>
              <a:t>1 seed, 4 candidates processed concurrently</a:t>
            </a:r>
          </a:p>
          <a:p>
            <a:r>
              <a:rPr lang="en-US" dirty="0" smtClean="0"/>
              <a:t>4 sets of new candidates</a:t>
            </a:r>
          </a:p>
          <a:p>
            <a:r>
              <a:rPr lang="en-US" dirty="0" smtClean="0"/>
              <a:t>Reduced into 1 set of new candidates</a:t>
            </a:r>
          </a:p>
          <a:p>
            <a:endParaRPr lang="en-US" dirty="0"/>
          </a:p>
          <a:p>
            <a:r>
              <a:rPr lang="en-US" dirty="0" smtClean="0"/>
              <a:t>“Map-Reduce-Scatter”</a:t>
            </a:r>
          </a:p>
          <a:p>
            <a:r>
              <a:rPr lang="en-US" dirty="0" smtClean="0"/>
              <a:t>Synchronization </a:t>
            </a:r>
            <a:r>
              <a:rPr lang="en-US" b="1" dirty="0" smtClean="0"/>
              <a:t>across blocks</a:t>
            </a:r>
          </a:p>
          <a:p>
            <a:endParaRPr lang="en-US" dirty="0"/>
          </a:p>
          <a:p>
            <a:r>
              <a:rPr lang="en-US" dirty="0" smtClean="0"/>
              <a:t>First layers: only a few candidates per seed for the first layers</a:t>
            </a:r>
          </a:p>
          <a:p>
            <a:pPr marL="285750" indent="-285750">
              <a:buFont typeface="Wingdings" charset="2"/>
              <a:buChar char="è"/>
            </a:pPr>
            <a:r>
              <a:rPr lang="en-US" dirty="0" smtClean="0"/>
              <a:t>idle threads</a:t>
            </a:r>
          </a:p>
          <a:p>
            <a:pPr marL="285750" indent="-285750">
              <a:buFont typeface="Wingdings" charset="2"/>
              <a:buChar char="è"/>
            </a:pPr>
            <a:endParaRPr lang="en-US" dirty="0"/>
          </a:p>
          <a:p>
            <a:r>
              <a:rPr lang="en-US" dirty="0" smtClean="0"/>
              <a:t>Also doing concurrent events to better fill the device</a:t>
            </a:r>
          </a:p>
        </p:txBody>
      </p:sp>
      <p:sp>
        <p:nvSpPr>
          <p:cNvPr id="13" name="TextBox 12"/>
          <p:cNvSpPr txBox="1"/>
          <p:nvPr/>
        </p:nvSpPr>
        <p:spPr>
          <a:xfrm>
            <a:off x="7709088" y="2229162"/>
            <a:ext cx="594073" cy="369332"/>
          </a:xfrm>
          <a:prstGeom prst="rect">
            <a:avLst/>
          </a:prstGeom>
          <a:noFill/>
        </p:spPr>
        <p:txBody>
          <a:bodyPr wrap="none" rtlCol="0">
            <a:spAutoFit/>
          </a:bodyPr>
          <a:lstStyle/>
          <a:p>
            <a:r>
              <a:rPr lang="en-US" dirty="0" smtClean="0"/>
              <a:t>sync</a:t>
            </a:r>
            <a:endParaRPr lang="en-US" dirty="0"/>
          </a:p>
        </p:txBody>
      </p:sp>
      <p:sp>
        <p:nvSpPr>
          <p:cNvPr id="14" name="TextBox 13"/>
          <p:cNvSpPr txBox="1"/>
          <p:nvPr/>
        </p:nvSpPr>
        <p:spPr>
          <a:xfrm>
            <a:off x="7706213" y="4523857"/>
            <a:ext cx="594073" cy="369332"/>
          </a:xfrm>
          <a:prstGeom prst="rect">
            <a:avLst/>
          </a:prstGeom>
          <a:noFill/>
        </p:spPr>
        <p:txBody>
          <a:bodyPr wrap="none" rtlCol="0">
            <a:spAutoFit/>
          </a:bodyPr>
          <a:lstStyle/>
          <a:p>
            <a:r>
              <a:rPr lang="en-US" dirty="0" smtClean="0"/>
              <a:t>sync</a:t>
            </a:r>
            <a:endParaRPr lang="en-US" dirty="0"/>
          </a:p>
        </p:txBody>
      </p:sp>
      <p:sp>
        <p:nvSpPr>
          <p:cNvPr id="15" name="TextBox 14"/>
          <p:cNvSpPr txBox="1"/>
          <p:nvPr/>
        </p:nvSpPr>
        <p:spPr>
          <a:xfrm>
            <a:off x="7706213" y="6398380"/>
            <a:ext cx="594073" cy="369332"/>
          </a:xfrm>
          <a:prstGeom prst="rect">
            <a:avLst/>
          </a:prstGeom>
          <a:noFill/>
        </p:spPr>
        <p:txBody>
          <a:bodyPr wrap="none" rtlCol="0">
            <a:spAutoFit/>
          </a:bodyPr>
          <a:lstStyle/>
          <a:p>
            <a:r>
              <a:rPr lang="en-US" dirty="0" smtClean="0"/>
              <a:t>sync</a:t>
            </a:r>
            <a:endParaRPr lang="en-US" dirty="0"/>
          </a:p>
        </p:txBody>
      </p:sp>
      <p:sp>
        <p:nvSpPr>
          <p:cNvPr id="3" name="Slide Number Placeholder 2"/>
          <p:cNvSpPr>
            <a:spLocks noGrp="1"/>
          </p:cNvSpPr>
          <p:nvPr>
            <p:ph type="sldNum" sz="quarter" idx="12"/>
          </p:nvPr>
        </p:nvSpPr>
        <p:spPr/>
        <p:txBody>
          <a:bodyPr/>
          <a:lstStyle/>
          <a:p>
            <a:fld id="{9B39027B-A487-B54F-B0E9-CD026340DBA7}" type="slidenum">
              <a:rPr lang="en-US" smtClean="0"/>
              <a:t>20</a:t>
            </a:fld>
            <a:endParaRPr lang="en-US"/>
          </a:p>
        </p:txBody>
      </p:sp>
    </p:spTree>
    <p:extLst>
      <p:ext uri="{BB962C8B-B14F-4D97-AF65-F5344CB8AC3E}">
        <p14:creationId xmlns:p14="http://schemas.microsoft.com/office/powerpoint/2010/main" val="5515090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09675"/>
          </a:xfrm>
        </p:spPr>
        <p:txBody>
          <a:bodyPr/>
          <a:lstStyle/>
          <a:p>
            <a:r>
              <a:rPr lang="en-US" dirty="0" smtClean="0"/>
              <a:t>Track Building: Initial Performance</a:t>
            </a:r>
            <a:endParaRPr lang="en-US" dirty="0"/>
          </a:p>
        </p:txBody>
      </p:sp>
      <p:graphicFrame>
        <p:nvGraphicFramePr>
          <p:cNvPr id="4" name="Content Placeholder 3"/>
          <p:cNvGraphicFramePr>
            <a:graphicFrameLocks noGrp="1"/>
          </p:cNvGraphicFramePr>
          <p:nvPr>
            <p:ph idx="1"/>
            <p:extLst/>
          </p:nvPr>
        </p:nvGraphicFramePr>
        <p:xfrm>
          <a:off x="1229360" y="1558608"/>
          <a:ext cx="3896360" cy="286408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p:nvPr>
            <p:extLst/>
          </p:nvPr>
        </p:nvGraphicFramePr>
        <p:xfrm>
          <a:off x="6902846" y="1558608"/>
          <a:ext cx="3892153" cy="2860992"/>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711200" y="4615140"/>
            <a:ext cx="4932680" cy="1477328"/>
          </a:xfrm>
          <a:prstGeom prst="rect">
            <a:avLst/>
          </a:prstGeom>
        </p:spPr>
        <p:txBody>
          <a:bodyPr wrap="square">
            <a:spAutoFit/>
          </a:bodyPr>
          <a:lstStyle/>
          <a:p>
            <a:pPr marL="285750" indent="-285750">
              <a:buFont typeface="Arial" charset="0"/>
              <a:buChar char="•"/>
            </a:pPr>
            <a:r>
              <a:rPr lang="en-US" dirty="0"/>
              <a:t>20K tracks per event is not enough to give good </a:t>
            </a:r>
            <a:r>
              <a:rPr lang="en-US" dirty="0" smtClean="0"/>
              <a:t>performance</a:t>
            </a:r>
            <a:endParaRPr lang="en-US" dirty="0"/>
          </a:p>
          <a:p>
            <a:pPr marL="285750" indent="-285750">
              <a:buFont typeface="Arial" charset="0"/>
              <a:buChar char="•"/>
            </a:pPr>
            <a:r>
              <a:rPr lang="en-US" dirty="0"/>
              <a:t>Need to increase the number of </a:t>
            </a:r>
            <a:r>
              <a:rPr lang="en-US" dirty="0" smtClean="0"/>
              <a:t>events concurrently fed </a:t>
            </a:r>
            <a:r>
              <a:rPr lang="en-US" dirty="0"/>
              <a:t>to the </a:t>
            </a:r>
            <a:r>
              <a:rPr lang="en-US" dirty="0" smtClean="0"/>
              <a:t>GPU by </a:t>
            </a:r>
            <a:r>
              <a:rPr lang="en-US" dirty="0"/>
              <a:t>using different </a:t>
            </a:r>
            <a:r>
              <a:rPr lang="en-US" dirty="0" smtClean="0"/>
              <a:t>streams</a:t>
            </a:r>
            <a:endParaRPr lang="en-US" dirty="0"/>
          </a:p>
        </p:txBody>
      </p:sp>
      <p:sp>
        <p:nvSpPr>
          <p:cNvPr id="7" name="Rectangle 6"/>
          <p:cNvSpPr/>
          <p:nvPr/>
        </p:nvSpPr>
        <p:spPr>
          <a:xfrm>
            <a:off x="6390640" y="4615140"/>
            <a:ext cx="4963160" cy="1477328"/>
          </a:xfrm>
          <a:prstGeom prst="rect">
            <a:avLst/>
          </a:prstGeom>
        </p:spPr>
        <p:txBody>
          <a:bodyPr wrap="square">
            <a:spAutoFit/>
          </a:bodyPr>
          <a:lstStyle/>
          <a:p>
            <a:pPr marL="285750" indent="-285750">
              <a:buFont typeface="Arial" charset="0"/>
              <a:buChar char="•"/>
            </a:pPr>
            <a:r>
              <a:rPr lang="en-US" dirty="0" smtClean="0"/>
              <a:t>Too </a:t>
            </a:r>
            <a:r>
              <a:rPr lang="en-US" dirty="0"/>
              <a:t>many synchronizations</a:t>
            </a:r>
          </a:p>
          <a:p>
            <a:pPr marL="285750" indent="-285750">
              <a:buFont typeface="Arial" charset="0"/>
              <a:buChar char="•"/>
            </a:pPr>
            <a:r>
              <a:rPr lang="en-US" dirty="0"/>
              <a:t>Sorting’s branch predictions</a:t>
            </a:r>
          </a:p>
          <a:p>
            <a:pPr marL="285750" indent="-285750">
              <a:buFont typeface="Arial" charset="0"/>
              <a:buChar char="•"/>
            </a:pPr>
            <a:r>
              <a:rPr lang="en-US" dirty="0"/>
              <a:t>Idling threads when number of candidates per seed is not </a:t>
            </a:r>
            <a:r>
              <a:rPr lang="en-US" dirty="0" smtClean="0"/>
              <a:t>maximum</a:t>
            </a:r>
          </a:p>
          <a:p>
            <a:pPr marL="285750" indent="-285750">
              <a:buFont typeface="Arial" charset="0"/>
              <a:buChar char="•"/>
            </a:pPr>
            <a:r>
              <a:rPr lang="en-US" dirty="0"/>
              <a:t>Transfer account for 46% of the </a:t>
            </a:r>
            <a:r>
              <a:rPr lang="en-US" dirty="0" smtClean="0"/>
              <a:t>time</a:t>
            </a:r>
            <a:endParaRPr lang="en-US" dirty="0"/>
          </a:p>
        </p:txBody>
      </p:sp>
      <p:sp>
        <p:nvSpPr>
          <p:cNvPr id="3" name="Slide Number Placeholder 2"/>
          <p:cNvSpPr>
            <a:spLocks noGrp="1"/>
          </p:cNvSpPr>
          <p:nvPr>
            <p:ph type="sldNum" sz="quarter" idx="12"/>
          </p:nvPr>
        </p:nvSpPr>
        <p:spPr/>
        <p:txBody>
          <a:bodyPr/>
          <a:lstStyle/>
          <a:p>
            <a:fld id="{5AACA1C6-9A21-CD49-896D-85E6117B2B19}" type="slidenum">
              <a:rPr lang="en-US" smtClean="0"/>
              <a:t>21</a:t>
            </a:fld>
            <a:endParaRPr lang="en-US"/>
          </a:p>
        </p:txBody>
      </p:sp>
    </p:spTree>
    <p:extLst>
      <p:ext uri="{BB962C8B-B14F-4D97-AF65-F5344CB8AC3E}">
        <p14:creationId xmlns:p14="http://schemas.microsoft.com/office/powerpoint/2010/main" val="1845850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Transfer Optimization</a:t>
            </a:r>
            <a:endParaRPr lang="en-US" dirty="0"/>
          </a:p>
        </p:txBody>
      </p:sp>
      <p:sp>
        <p:nvSpPr>
          <p:cNvPr id="3" name="Slide Number Placeholder 2"/>
          <p:cNvSpPr>
            <a:spLocks noGrp="1"/>
          </p:cNvSpPr>
          <p:nvPr>
            <p:ph type="sldNum" sz="quarter" idx="12"/>
          </p:nvPr>
        </p:nvSpPr>
        <p:spPr/>
        <p:txBody>
          <a:bodyPr/>
          <a:lstStyle/>
          <a:p>
            <a:fld id="{9B39027B-A487-B54F-B0E9-CD026340DBA7}" type="slidenum">
              <a:rPr lang="en-US" smtClean="0"/>
              <a:t>22</a:t>
            </a:fld>
            <a:endParaRPr lang="en-US"/>
          </a:p>
        </p:txBody>
      </p:sp>
    </p:spTree>
    <p:extLst>
      <p:ext uri="{BB962C8B-B14F-4D97-AF65-F5344CB8AC3E}">
        <p14:creationId xmlns:p14="http://schemas.microsoft.com/office/powerpoint/2010/main" val="2861325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Clone Engine: Timeline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105" y="1529980"/>
            <a:ext cx="8317999" cy="261862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076" y="4170507"/>
            <a:ext cx="2528514" cy="268749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4982" y="4148609"/>
            <a:ext cx="3446245" cy="124903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4982" y="5514253"/>
            <a:ext cx="3391568" cy="1204899"/>
          </a:xfrm>
          <a:prstGeom prst="rect">
            <a:avLst/>
          </a:prstGeom>
        </p:spPr>
      </p:pic>
      <p:sp>
        <p:nvSpPr>
          <p:cNvPr id="8" name="TextBox 7"/>
          <p:cNvSpPr txBox="1"/>
          <p:nvPr/>
        </p:nvSpPr>
        <p:spPr>
          <a:xfrm>
            <a:off x="8749665" y="1953929"/>
            <a:ext cx="2905732" cy="2585323"/>
          </a:xfrm>
          <a:prstGeom prst="rect">
            <a:avLst/>
          </a:prstGeom>
          <a:noFill/>
        </p:spPr>
        <p:txBody>
          <a:bodyPr wrap="none" rtlCol="0">
            <a:spAutoFit/>
          </a:bodyPr>
          <a:lstStyle/>
          <a:p>
            <a:pPr marL="285750" indent="-285750">
              <a:buFont typeface="Arial" charset="0"/>
              <a:buChar char="•"/>
            </a:pPr>
            <a:r>
              <a:rPr lang="en-US" dirty="0" smtClean="0"/>
              <a:t>(1) </a:t>
            </a:r>
            <a:r>
              <a:rPr lang="en-US" dirty="0" err="1" smtClean="0"/>
              <a:t>Memcpy</a:t>
            </a:r>
            <a:r>
              <a:rPr lang="en-US" dirty="0" smtClean="0"/>
              <a:t> &gt; Compute</a:t>
            </a:r>
          </a:p>
          <a:p>
            <a:pPr marL="285750" indent="-285750">
              <a:buFont typeface="Arial" charset="0"/>
              <a:buChar char="•"/>
            </a:pPr>
            <a:endParaRPr lang="en-US" dirty="0" smtClean="0"/>
          </a:p>
          <a:p>
            <a:pPr marL="285750" indent="-285750">
              <a:buFont typeface="Arial" charset="0"/>
              <a:buChar char="•"/>
            </a:pPr>
            <a:r>
              <a:rPr lang="en-US" dirty="0" smtClean="0"/>
              <a:t>(2) Zooming in:</a:t>
            </a:r>
          </a:p>
          <a:p>
            <a:pPr marL="742950" lvl="1" indent="-285750">
              <a:buFont typeface="Arial" charset="0"/>
              <a:buChar char="•"/>
            </a:pPr>
            <a:r>
              <a:rPr lang="en-US" dirty="0" smtClean="0"/>
              <a:t>Many small transfers</a:t>
            </a:r>
          </a:p>
          <a:p>
            <a:pPr marL="742950" lvl="1" indent="-285750">
              <a:buFont typeface="Arial" charset="0"/>
              <a:buChar char="•"/>
            </a:pPr>
            <a:r>
              <a:rPr lang="en-US" dirty="0" smtClean="0"/>
              <a:t>Latency is high</a:t>
            </a:r>
          </a:p>
          <a:p>
            <a:pPr marL="742950" lvl="1" indent="-285750">
              <a:buFont typeface="Arial" charset="0"/>
              <a:buChar char="•"/>
            </a:pPr>
            <a:r>
              <a:rPr lang="en-US" dirty="0" smtClean="0"/>
              <a:t>Even if asynchronous</a:t>
            </a:r>
          </a:p>
          <a:p>
            <a:pPr marL="742950" lvl="1" indent="-285750">
              <a:buFont typeface="Arial" charset="0"/>
              <a:buChar char="•"/>
            </a:pPr>
            <a:endParaRPr lang="en-US" dirty="0"/>
          </a:p>
          <a:p>
            <a:pPr marL="285750" indent="-285750">
              <a:buFont typeface="Arial" charset="0"/>
              <a:buChar char="•"/>
            </a:pPr>
            <a:r>
              <a:rPr lang="en-US" dirty="0" smtClean="0"/>
              <a:t>(3) Transfer size:</a:t>
            </a:r>
          </a:p>
          <a:p>
            <a:pPr marL="742950" lvl="1" indent="-285750">
              <a:buFont typeface="Arial" charset="0"/>
              <a:buChar char="•"/>
            </a:pPr>
            <a:r>
              <a:rPr lang="en-US" dirty="0" smtClean="0"/>
              <a:t>Ridiculously small</a:t>
            </a:r>
          </a:p>
        </p:txBody>
      </p:sp>
      <p:sp>
        <p:nvSpPr>
          <p:cNvPr id="13" name="Oval 12"/>
          <p:cNvSpPr/>
          <p:nvPr/>
        </p:nvSpPr>
        <p:spPr>
          <a:xfrm>
            <a:off x="6271783" y="3377463"/>
            <a:ext cx="279133" cy="231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4" name="Oval 13"/>
          <p:cNvSpPr/>
          <p:nvPr/>
        </p:nvSpPr>
        <p:spPr>
          <a:xfrm>
            <a:off x="2008333" y="5434040"/>
            <a:ext cx="279133" cy="231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5" name="Oval 14"/>
          <p:cNvSpPr/>
          <p:nvPr/>
        </p:nvSpPr>
        <p:spPr>
          <a:xfrm>
            <a:off x="5320766" y="5397645"/>
            <a:ext cx="279133" cy="231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9B39027B-A487-B54F-B0E9-CD026340DBA7}" type="slidenum">
              <a:rPr lang="en-US" smtClean="0"/>
              <a:t>23</a:t>
            </a:fld>
            <a:endParaRPr lang="en-US"/>
          </a:p>
        </p:txBody>
      </p:sp>
    </p:spTree>
    <p:extLst>
      <p:ext uri="{BB962C8B-B14F-4D97-AF65-F5344CB8AC3E}">
        <p14:creationId xmlns:p14="http://schemas.microsoft.com/office/powerpoint/2010/main" val="8142855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08368" cy="1325563"/>
          </a:xfrm>
        </p:spPr>
        <p:txBody>
          <a:bodyPr>
            <a:normAutofit/>
          </a:bodyPr>
          <a:lstStyle/>
          <a:p>
            <a:r>
              <a:rPr lang="en-US" sz="4000" dirty="0" smtClean="0"/>
              <a:t>Transfer segmentation / Hierarchical data structure</a:t>
            </a:r>
            <a:endParaRPr lang="en-US" sz="4000" dirty="0"/>
          </a:p>
        </p:txBody>
      </p:sp>
      <p:sp>
        <p:nvSpPr>
          <p:cNvPr id="4" name="Rectangle 3"/>
          <p:cNvSpPr/>
          <p:nvPr/>
        </p:nvSpPr>
        <p:spPr>
          <a:xfrm>
            <a:off x="2262695" y="2253416"/>
            <a:ext cx="1724526" cy="2646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err="1" smtClean="0">
                <a:solidFill>
                  <a:schemeClr val="tx1"/>
                </a:solidFill>
                <a:latin typeface="Consolas" charset="0"/>
                <a:ea typeface="Consolas" charset="0"/>
                <a:cs typeface="Consolas" charset="0"/>
              </a:rPr>
              <a:t>EventCombCand</a:t>
            </a:r>
            <a:endParaRPr lang="en-US" sz="1600" dirty="0">
              <a:solidFill>
                <a:schemeClr val="tx1"/>
              </a:solidFill>
              <a:latin typeface="Consolas" charset="0"/>
              <a:ea typeface="Consolas" charset="0"/>
              <a:cs typeface="Consolas" charset="0"/>
            </a:endParaRPr>
          </a:p>
        </p:txBody>
      </p:sp>
      <p:sp>
        <p:nvSpPr>
          <p:cNvPr id="5" name="Rectangle 4"/>
          <p:cNvSpPr/>
          <p:nvPr/>
        </p:nvSpPr>
        <p:spPr>
          <a:xfrm>
            <a:off x="2209756" y="3146963"/>
            <a:ext cx="1830405" cy="3047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err="1" smtClean="0">
                <a:solidFill>
                  <a:schemeClr val="tx1"/>
                </a:solidFill>
                <a:latin typeface="Consolas" charset="0"/>
                <a:ea typeface="Consolas" charset="0"/>
                <a:cs typeface="Consolas" charset="0"/>
              </a:rPr>
              <a:t>EtaBinCombCand</a:t>
            </a:r>
            <a:endParaRPr lang="en-US" sz="1600" dirty="0">
              <a:solidFill>
                <a:schemeClr val="tx1"/>
              </a:solidFill>
              <a:latin typeface="Consolas" charset="0"/>
              <a:ea typeface="Consolas" charset="0"/>
              <a:cs typeface="Consolas" charset="0"/>
            </a:endParaRPr>
          </a:p>
        </p:txBody>
      </p:sp>
      <p:graphicFrame>
        <p:nvGraphicFramePr>
          <p:cNvPr id="6" name="Table 5"/>
          <p:cNvGraphicFramePr>
            <a:graphicFrameLocks noGrp="1"/>
          </p:cNvGraphicFramePr>
          <p:nvPr>
            <p:extLst/>
          </p:nvPr>
        </p:nvGraphicFramePr>
        <p:xfrm>
          <a:off x="2143716" y="4270514"/>
          <a:ext cx="1962485" cy="281361"/>
        </p:xfrm>
        <a:graphic>
          <a:graphicData uri="http://schemas.openxmlformats.org/drawingml/2006/table">
            <a:tbl>
              <a:tblPr firstRow="1" bandRow="1">
                <a:tableStyleId>{7DF18680-E054-41AD-8BC1-D1AEF772440D}</a:tableStyleId>
              </a:tblPr>
              <a:tblGrid>
                <a:gridCol w="280355"/>
                <a:gridCol w="280355"/>
                <a:gridCol w="280355"/>
                <a:gridCol w="280355"/>
                <a:gridCol w="280355"/>
                <a:gridCol w="280355"/>
                <a:gridCol w="280355"/>
              </a:tblGrid>
              <a:tr h="281361">
                <a:tc>
                  <a:txBody>
                    <a:bodyPr/>
                    <a:lstStyle/>
                    <a:p>
                      <a:endParaRPr lang="en-US" sz="300" dirty="0"/>
                    </a:p>
                  </a:txBody>
                  <a:tcPr/>
                </a:tc>
                <a:tc>
                  <a:txBody>
                    <a:bodyPr/>
                    <a:lstStyle/>
                    <a:p>
                      <a:endParaRPr lang="en-US" sz="300"/>
                    </a:p>
                  </a:txBody>
                  <a:tcPr/>
                </a:tc>
                <a:tc>
                  <a:txBody>
                    <a:bodyPr/>
                    <a:lstStyle/>
                    <a:p>
                      <a:endParaRPr lang="en-US" sz="300"/>
                    </a:p>
                  </a:txBody>
                  <a:tcPr/>
                </a:tc>
                <a:tc>
                  <a:txBody>
                    <a:bodyPr/>
                    <a:lstStyle/>
                    <a:p>
                      <a:endParaRPr lang="en-US" sz="300"/>
                    </a:p>
                  </a:txBody>
                  <a:tcPr/>
                </a:tc>
                <a:tc>
                  <a:txBody>
                    <a:bodyPr/>
                    <a:lstStyle/>
                    <a:p>
                      <a:endParaRPr lang="en-US" sz="300" dirty="0"/>
                    </a:p>
                  </a:txBody>
                  <a:tcPr/>
                </a:tc>
                <a:tc>
                  <a:txBody>
                    <a:bodyPr/>
                    <a:lstStyle/>
                    <a:p>
                      <a:endParaRPr lang="en-US" sz="300"/>
                    </a:p>
                  </a:txBody>
                  <a:tcPr/>
                </a:tc>
                <a:tc>
                  <a:txBody>
                    <a:bodyPr/>
                    <a:lstStyle/>
                    <a:p>
                      <a:endParaRPr lang="en-US" sz="300" dirty="0"/>
                    </a:p>
                  </a:txBody>
                  <a:tcPr/>
                </a:tc>
              </a:tr>
            </a:tbl>
          </a:graphicData>
        </a:graphic>
      </p:graphicFrame>
      <p:sp>
        <p:nvSpPr>
          <p:cNvPr id="7" name="Rectangle 6"/>
          <p:cNvSpPr/>
          <p:nvPr/>
        </p:nvSpPr>
        <p:spPr>
          <a:xfrm>
            <a:off x="2138150" y="4257306"/>
            <a:ext cx="1973617" cy="307777"/>
          </a:xfrm>
          <a:prstGeom prst="rect">
            <a:avLst/>
          </a:prstGeom>
        </p:spPr>
        <p:txBody>
          <a:bodyPr wrap="none">
            <a:spAutoFit/>
          </a:bodyPr>
          <a:lstStyle/>
          <a:p>
            <a:pPr algn="ctr"/>
            <a:r>
              <a:rPr lang="en-US" sz="1400" dirty="0" smtClean="0">
                <a:latin typeface="Consolas" charset="0"/>
                <a:ea typeface="Consolas" charset="0"/>
                <a:cs typeface="Consolas" charset="0"/>
              </a:rPr>
              <a:t>vector &lt;vector &lt;&gt;&gt;</a:t>
            </a:r>
            <a:endParaRPr lang="en-US" sz="1400" dirty="0">
              <a:solidFill>
                <a:schemeClr val="tx1"/>
              </a:solidFill>
              <a:latin typeface="Consolas" charset="0"/>
              <a:ea typeface="Consolas" charset="0"/>
              <a:cs typeface="Consolas" charset="0"/>
            </a:endParaRPr>
          </a:p>
        </p:txBody>
      </p:sp>
      <p:graphicFrame>
        <p:nvGraphicFramePr>
          <p:cNvPr id="8" name="Table 7"/>
          <p:cNvGraphicFramePr>
            <a:graphicFrameLocks noGrp="1"/>
          </p:cNvGraphicFramePr>
          <p:nvPr>
            <p:extLst/>
          </p:nvPr>
        </p:nvGraphicFramePr>
        <p:xfrm>
          <a:off x="788202" y="5279063"/>
          <a:ext cx="1457960" cy="281361"/>
        </p:xfrm>
        <a:graphic>
          <a:graphicData uri="http://schemas.openxmlformats.org/drawingml/2006/table">
            <a:tbl>
              <a:tblPr firstRow="1" bandRow="1">
                <a:tableStyleId>{7DF18680-E054-41AD-8BC1-D1AEF772440D}</a:tableStyleId>
              </a:tblPr>
              <a:tblGrid>
                <a:gridCol w="208280"/>
                <a:gridCol w="208280"/>
                <a:gridCol w="208280"/>
                <a:gridCol w="208280"/>
                <a:gridCol w="208280"/>
                <a:gridCol w="208280"/>
                <a:gridCol w="208280"/>
              </a:tblGrid>
              <a:tr h="281361">
                <a:tc>
                  <a:txBody>
                    <a:bodyPr/>
                    <a:lstStyle/>
                    <a:p>
                      <a:endParaRPr lang="en-US" sz="300" dirty="0"/>
                    </a:p>
                  </a:txBody>
                  <a:tcPr/>
                </a:tc>
                <a:tc>
                  <a:txBody>
                    <a:bodyPr/>
                    <a:lstStyle/>
                    <a:p>
                      <a:endParaRPr lang="en-US" sz="300"/>
                    </a:p>
                  </a:txBody>
                  <a:tcPr/>
                </a:tc>
                <a:tc>
                  <a:txBody>
                    <a:bodyPr/>
                    <a:lstStyle/>
                    <a:p>
                      <a:endParaRPr lang="en-US" sz="300"/>
                    </a:p>
                  </a:txBody>
                  <a:tcPr/>
                </a:tc>
                <a:tc>
                  <a:txBody>
                    <a:bodyPr/>
                    <a:lstStyle/>
                    <a:p>
                      <a:endParaRPr lang="en-US" sz="300"/>
                    </a:p>
                  </a:txBody>
                  <a:tcPr/>
                </a:tc>
                <a:tc>
                  <a:txBody>
                    <a:bodyPr/>
                    <a:lstStyle/>
                    <a:p>
                      <a:endParaRPr lang="en-US" sz="300"/>
                    </a:p>
                  </a:txBody>
                  <a:tcPr/>
                </a:tc>
                <a:tc>
                  <a:txBody>
                    <a:bodyPr/>
                    <a:lstStyle/>
                    <a:p>
                      <a:endParaRPr lang="en-US" sz="300"/>
                    </a:p>
                  </a:txBody>
                  <a:tcPr/>
                </a:tc>
                <a:tc>
                  <a:txBody>
                    <a:bodyPr/>
                    <a:lstStyle/>
                    <a:p>
                      <a:endParaRPr lang="en-US" sz="300" dirty="0"/>
                    </a:p>
                  </a:txBody>
                  <a:tcPr/>
                </a:tc>
              </a:tr>
            </a:tbl>
          </a:graphicData>
        </a:graphic>
      </p:graphicFrame>
      <p:sp>
        <p:nvSpPr>
          <p:cNvPr id="9" name="Rectangle 8"/>
          <p:cNvSpPr/>
          <p:nvPr/>
        </p:nvSpPr>
        <p:spPr>
          <a:xfrm>
            <a:off x="679453" y="5265855"/>
            <a:ext cx="1675459" cy="307777"/>
          </a:xfrm>
          <a:prstGeom prst="rect">
            <a:avLst/>
          </a:prstGeom>
        </p:spPr>
        <p:txBody>
          <a:bodyPr wrap="none">
            <a:spAutoFit/>
          </a:bodyPr>
          <a:lstStyle/>
          <a:p>
            <a:pPr algn="ctr"/>
            <a:r>
              <a:rPr lang="en-US" sz="1400" dirty="0" smtClean="0">
                <a:latin typeface="Consolas" charset="0"/>
                <a:ea typeface="Consolas" charset="0"/>
                <a:cs typeface="Consolas" charset="0"/>
              </a:rPr>
              <a:t>vector &lt;Tracks&gt;</a:t>
            </a:r>
            <a:endParaRPr lang="en-US" sz="1400" dirty="0">
              <a:solidFill>
                <a:schemeClr val="tx1"/>
              </a:solidFill>
              <a:latin typeface="Consolas" charset="0"/>
              <a:ea typeface="Consolas" charset="0"/>
              <a:cs typeface="Consolas" charset="0"/>
            </a:endParaRPr>
          </a:p>
        </p:txBody>
      </p:sp>
      <p:graphicFrame>
        <p:nvGraphicFramePr>
          <p:cNvPr id="10" name="Table 9"/>
          <p:cNvGraphicFramePr>
            <a:graphicFrameLocks noGrp="1"/>
          </p:cNvGraphicFramePr>
          <p:nvPr>
            <p:extLst/>
          </p:nvPr>
        </p:nvGraphicFramePr>
        <p:xfrm>
          <a:off x="2395978" y="5279063"/>
          <a:ext cx="1457960" cy="281361"/>
        </p:xfrm>
        <a:graphic>
          <a:graphicData uri="http://schemas.openxmlformats.org/drawingml/2006/table">
            <a:tbl>
              <a:tblPr firstRow="1" bandRow="1">
                <a:tableStyleId>{7DF18680-E054-41AD-8BC1-D1AEF772440D}</a:tableStyleId>
              </a:tblPr>
              <a:tblGrid>
                <a:gridCol w="208280"/>
                <a:gridCol w="208280"/>
                <a:gridCol w="208280"/>
                <a:gridCol w="208280"/>
                <a:gridCol w="208280"/>
                <a:gridCol w="208280"/>
                <a:gridCol w="208280"/>
              </a:tblGrid>
              <a:tr h="281361">
                <a:tc>
                  <a:txBody>
                    <a:bodyPr/>
                    <a:lstStyle/>
                    <a:p>
                      <a:endParaRPr lang="en-US" sz="300" dirty="0"/>
                    </a:p>
                  </a:txBody>
                  <a:tcPr/>
                </a:tc>
                <a:tc>
                  <a:txBody>
                    <a:bodyPr/>
                    <a:lstStyle/>
                    <a:p>
                      <a:endParaRPr lang="en-US" sz="300"/>
                    </a:p>
                  </a:txBody>
                  <a:tcPr/>
                </a:tc>
                <a:tc>
                  <a:txBody>
                    <a:bodyPr/>
                    <a:lstStyle/>
                    <a:p>
                      <a:endParaRPr lang="en-US" sz="300"/>
                    </a:p>
                  </a:txBody>
                  <a:tcPr/>
                </a:tc>
                <a:tc>
                  <a:txBody>
                    <a:bodyPr/>
                    <a:lstStyle/>
                    <a:p>
                      <a:endParaRPr lang="en-US" sz="300"/>
                    </a:p>
                  </a:txBody>
                  <a:tcPr/>
                </a:tc>
                <a:tc>
                  <a:txBody>
                    <a:bodyPr/>
                    <a:lstStyle/>
                    <a:p>
                      <a:endParaRPr lang="en-US" sz="300"/>
                    </a:p>
                  </a:txBody>
                  <a:tcPr/>
                </a:tc>
                <a:tc>
                  <a:txBody>
                    <a:bodyPr/>
                    <a:lstStyle/>
                    <a:p>
                      <a:endParaRPr lang="en-US" sz="300"/>
                    </a:p>
                  </a:txBody>
                  <a:tcPr/>
                </a:tc>
                <a:tc>
                  <a:txBody>
                    <a:bodyPr/>
                    <a:lstStyle/>
                    <a:p>
                      <a:endParaRPr lang="en-US" sz="300" dirty="0"/>
                    </a:p>
                  </a:txBody>
                  <a:tcPr/>
                </a:tc>
              </a:tr>
            </a:tbl>
          </a:graphicData>
        </a:graphic>
      </p:graphicFrame>
      <p:sp>
        <p:nvSpPr>
          <p:cNvPr id="11" name="Rectangle 10"/>
          <p:cNvSpPr/>
          <p:nvPr/>
        </p:nvSpPr>
        <p:spPr>
          <a:xfrm>
            <a:off x="2287229" y="5265855"/>
            <a:ext cx="1675459" cy="307777"/>
          </a:xfrm>
          <a:prstGeom prst="rect">
            <a:avLst/>
          </a:prstGeom>
        </p:spPr>
        <p:txBody>
          <a:bodyPr wrap="none">
            <a:spAutoFit/>
          </a:bodyPr>
          <a:lstStyle/>
          <a:p>
            <a:pPr algn="ctr"/>
            <a:r>
              <a:rPr lang="en-US" sz="1400" dirty="0" smtClean="0">
                <a:latin typeface="Consolas" charset="0"/>
                <a:ea typeface="Consolas" charset="0"/>
                <a:cs typeface="Consolas" charset="0"/>
              </a:rPr>
              <a:t>vector &lt;Tracks&gt;</a:t>
            </a:r>
            <a:endParaRPr lang="en-US" sz="1400" dirty="0">
              <a:solidFill>
                <a:schemeClr val="tx1"/>
              </a:solidFill>
              <a:latin typeface="Consolas" charset="0"/>
              <a:ea typeface="Consolas" charset="0"/>
              <a:cs typeface="Consolas" charset="0"/>
            </a:endParaRPr>
          </a:p>
        </p:txBody>
      </p:sp>
      <p:graphicFrame>
        <p:nvGraphicFramePr>
          <p:cNvPr id="12" name="Table 11"/>
          <p:cNvGraphicFramePr>
            <a:graphicFrameLocks noGrp="1"/>
          </p:cNvGraphicFramePr>
          <p:nvPr>
            <p:extLst/>
          </p:nvPr>
        </p:nvGraphicFramePr>
        <p:xfrm>
          <a:off x="3990699" y="5279063"/>
          <a:ext cx="1457960" cy="281361"/>
        </p:xfrm>
        <a:graphic>
          <a:graphicData uri="http://schemas.openxmlformats.org/drawingml/2006/table">
            <a:tbl>
              <a:tblPr firstRow="1" bandRow="1">
                <a:tableStyleId>{7DF18680-E054-41AD-8BC1-D1AEF772440D}</a:tableStyleId>
              </a:tblPr>
              <a:tblGrid>
                <a:gridCol w="208280"/>
                <a:gridCol w="208280"/>
                <a:gridCol w="208280"/>
                <a:gridCol w="208280"/>
                <a:gridCol w="208280"/>
                <a:gridCol w="208280"/>
                <a:gridCol w="208280"/>
              </a:tblGrid>
              <a:tr h="281361">
                <a:tc>
                  <a:txBody>
                    <a:bodyPr/>
                    <a:lstStyle/>
                    <a:p>
                      <a:endParaRPr lang="en-US" sz="300" dirty="0"/>
                    </a:p>
                  </a:txBody>
                  <a:tcPr/>
                </a:tc>
                <a:tc>
                  <a:txBody>
                    <a:bodyPr/>
                    <a:lstStyle/>
                    <a:p>
                      <a:endParaRPr lang="en-US" sz="300"/>
                    </a:p>
                  </a:txBody>
                  <a:tcPr/>
                </a:tc>
                <a:tc>
                  <a:txBody>
                    <a:bodyPr/>
                    <a:lstStyle/>
                    <a:p>
                      <a:endParaRPr lang="en-US" sz="300"/>
                    </a:p>
                  </a:txBody>
                  <a:tcPr/>
                </a:tc>
                <a:tc>
                  <a:txBody>
                    <a:bodyPr/>
                    <a:lstStyle/>
                    <a:p>
                      <a:endParaRPr lang="en-US" sz="300"/>
                    </a:p>
                  </a:txBody>
                  <a:tcPr/>
                </a:tc>
                <a:tc>
                  <a:txBody>
                    <a:bodyPr/>
                    <a:lstStyle/>
                    <a:p>
                      <a:endParaRPr lang="en-US" sz="300"/>
                    </a:p>
                  </a:txBody>
                  <a:tcPr/>
                </a:tc>
                <a:tc>
                  <a:txBody>
                    <a:bodyPr/>
                    <a:lstStyle/>
                    <a:p>
                      <a:endParaRPr lang="en-US" sz="300"/>
                    </a:p>
                  </a:txBody>
                  <a:tcPr/>
                </a:tc>
                <a:tc>
                  <a:txBody>
                    <a:bodyPr/>
                    <a:lstStyle/>
                    <a:p>
                      <a:endParaRPr lang="en-US" sz="300" dirty="0"/>
                    </a:p>
                  </a:txBody>
                  <a:tcPr/>
                </a:tc>
              </a:tr>
            </a:tbl>
          </a:graphicData>
        </a:graphic>
      </p:graphicFrame>
      <p:sp>
        <p:nvSpPr>
          <p:cNvPr id="13" name="Rectangle 12"/>
          <p:cNvSpPr/>
          <p:nvPr/>
        </p:nvSpPr>
        <p:spPr>
          <a:xfrm>
            <a:off x="3901200" y="5265855"/>
            <a:ext cx="1675459" cy="307777"/>
          </a:xfrm>
          <a:prstGeom prst="rect">
            <a:avLst/>
          </a:prstGeom>
        </p:spPr>
        <p:txBody>
          <a:bodyPr wrap="none">
            <a:spAutoFit/>
          </a:bodyPr>
          <a:lstStyle/>
          <a:p>
            <a:pPr algn="ctr"/>
            <a:r>
              <a:rPr lang="en-US" sz="1400" dirty="0" smtClean="0">
                <a:latin typeface="Consolas" charset="0"/>
                <a:ea typeface="Consolas" charset="0"/>
                <a:cs typeface="Consolas" charset="0"/>
              </a:rPr>
              <a:t>vector &lt;Tracks&gt;</a:t>
            </a:r>
            <a:endParaRPr lang="en-US" sz="1400" dirty="0">
              <a:solidFill>
                <a:schemeClr val="tx1"/>
              </a:solidFill>
              <a:latin typeface="Consolas" charset="0"/>
              <a:ea typeface="Consolas" charset="0"/>
              <a:cs typeface="Consolas" charset="0"/>
            </a:endParaRPr>
          </a:p>
        </p:txBody>
      </p:sp>
      <p:sp>
        <p:nvSpPr>
          <p:cNvPr id="14" name="Rectangle 13"/>
          <p:cNvSpPr/>
          <p:nvPr/>
        </p:nvSpPr>
        <p:spPr>
          <a:xfrm>
            <a:off x="8253794" y="2253416"/>
            <a:ext cx="1724526" cy="2646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err="1" smtClean="0">
                <a:solidFill>
                  <a:schemeClr val="tx1"/>
                </a:solidFill>
                <a:latin typeface="Consolas" charset="0"/>
                <a:ea typeface="Consolas" charset="0"/>
                <a:cs typeface="Consolas" charset="0"/>
              </a:rPr>
              <a:t>EventCombCand</a:t>
            </a:r>
            <a:endParaRPr lang="en-US" sz="1600" dirty="0">
              <a:solidFill>
                <a:schemeClr val="tx1"/>
              </a:solidFill>
              <a:latin typeface="Consolas" charset="0"/>
              <a:ea typeface="Consolas" charset="0"/>
              <a:cs typeface="Consolas" charset="0"/>
            </a:endParaRPr>
          </a:p>
        </p:txBody>
      </p:sp>
      <p:sp>
        <p:nvSpPr>
          <p:cNvPr id="15" name="Rectangle 14"/>
          <p:cNvSpPr/>
          <p:nvPr/>
        </p:nvSpPr>
        <p:spPr>
          <a:xfrm>
            <a:off x="8200855" y="3146963"/>
            <a:ext cx="1830405" cy="3047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err="1" smtClean="0">
                <a:solidFill>
                  <a:schemeClr val="tx1"/>
                </a:solidFill>
                <a:latin typeface="Consolas" charset="0"/>
                <a:ea typeface="Consolas" charset="0"/>
                <a:cs typeface="Consolas" charset="0"/>
              </a:rPr>
              <a:t>EtaBinCombCand</a:t>
            </a:r>
            <a:endParaRPr lang="en-US" sz="1600" dirty="0">
              <a:solidFill>
                <a:schemeClr val="tx1"/>
              </a:solidFill>
              <a:latin typeface="Consolas" charset="0"/>
              <a:ea typeface="Consolas" charset="0"/>
              <a:cs typeface="Consolas" charset="0"/>
            </a:endParaRPr>
          </a:p>
        </p:txBody>
      </p:sp>
      <p:graphicFrame>
        <p:nvGraphicFramePr>
          <p:cNvPr id="16" name="Table 15"/>
          <p:cNvGraphicFramePr>
            <a:graphicFrameLocks noGrp="1"/>
          </p:cNvGraphicFramePr>
          <p:nvPr>
            <p:extLst/>
          </p:nvPr>
        </p:nvGraphicFramePr>
        <p:xfrm>
          <a:off x="6929117" y="5265855"/>
          <a:ext cx="4373880" cy="281361"/>
        </p:xfrm>
        <a:graphic>
          <a:graphicData uri="http://schemas.openxmlformats.org/drawingml/2006/table">
            <a:tbl>
              <a:tblPr firstRow="1" bandRow="1">
                <a:tableStyleId>{93296810-A885-4BE3-A3E7-6D5BEEA58F35}</a:tableStyleId>
              </a:tblPr>
              <a:tblGrid>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tblGrid>
              <a:tr h="281361">
                <a:tc>
                  <a:txBody>
                    <a:bodyPr/>
                    <a:lstStyle/>
                    <a:p>
                      <a:endParaRPr lang="en-US" sz="100" dirty="0"/>
                    </a:p>
                  </a:txBody>
                  <a:tcPr>
                    <a:solidFill>
                      <a:schemeClr val="accent6">
                        <a:lumMod val="75000"/>
                      </a:schemeClr>
                    </a:solidFill>
                  </a:tcPr>
                </a:tc>
                <a:tc>
                  <a:txBody>
                    <a:bodyPr/>
                    <a:lstStyle/>
                    <a:p>
                      <a:endParaRPr lang="en-US" sz="100" dirty="0"/>
                    </a:p>
                  </a:txBody>
                  <a:tcPr/>
                </a:tc>
                <a:tc>
                  <a:txBody>
                    <a:bodyPr/>
                    <a:lstStyle/>
                    <a:p>
                      <a:endParaRPr lang="en-US" sz="100"/>
                    </a:p>
                  </a:txBody>
                  <a:tcPr/>
                </a:tc>
                <a:tc>
                  <a:txBody>
                    <a:bodyPr/>
                    <a:lstStyle/>
                    <a:p>
                      <a:endParaRPr lang="en-US" sz="100"/>
                    </a:p>
                  </a:txBody>
                  <a:tcPr/>
                </a:tc>
                <a:tc>
                  <a:txBody>
                    <a:bodyPr/>
                    <a:lstStyle/>
                    <a:p>
                      <a:endParaRPr lang="en-US" sz="100" dirty="0"/>
                    </a:p>
                  </a:txBody>
                  <a:tcPr/>
                </a:tc>
                <a:tc>
                  <a:txBody>
                    <a:bodyPr/>
                    <a:lstStyle/>
                    <a:p>
                      <a:endParaRPr lang="en-US" sz="100"/>
                    </a:p>
                  </a:txBody>
                  <a:tcPr/>
                </a:tc>
                <a:tc>
                  <a:txBody>
                    <a:bodyPr/>
                    <a:lstStyle/>
                    <a:p>
                      <a:endParaRPr lang="en-US" sz="100" dirty="0"/>
                    </a:p>
                  </a:txBody>
                  <a:tcPr/>
                </a:tc>
                <a:tc>
                  <a:txBody>
                    <a:bodyPr/>
                    <a:lstStyle/>
                    <a:p>
                      <a:endParaRPr lang="en-US" sz="100" dirty="0"/>
                    </a:p>
                  </a:txBody>
                  <a:tcPr>
                    <a:solidFill>
                      <a:schemeClr val="accent6">
                        <a:lumMod val="75000"/>
                      </a:schemeClr>
                    </a:solidFill>
                  </a:tcPr>
                </a:tc>
                <a:tc>
                  <a:txBody>
                    <a:bodyPr/>
                    <a:lstStyle/>
                    <a:p>
                      <a:endParaRPr lang="en-US" sz="100" dirty="0"/>
                    </a:p>
                  </a:txBody>
                  <a:tcPr/>
                </a:tc>
                <a:tc>
                  <a:txBody>
                    <a:bodyPr/>
                    <a:lstStyle/>
                    <a:p>
                      <a:endParaRPr lang="en-US" sz="100"/>
                    </a:p>
                  </a:txBody>
                  <a:tcPr/>
                </a:tc>
                <a:tc>
                  <a:txBody>
                    <a:bodyPr/>
                    <a:lstStyle/>
                    <a:p>
                      <a:endParaRPr lang="en-US" sz="100" dirty="0"/>
                    </a:p>
                  </a:txBody>
                  <a:tcPr/>
                </a:tc>
                <a:tc>
                  <a:txBody>
                    <a:bodyPr/>
                    <a:lstStyle/>
                    <a:p>
                      <a:endParaRPr lang="en-US" sz="100" dirty="0"/>
                    </a:p>
                  </a:txBody>
                  <a:tcPr/>
                </a:tc>
                <a:tc>
                  <a:txBody>
                    <a:bodyPr/>
                    <a:lstStyle/>
                    <a:p>
                      <a:endParaRPr lang="en-US" sz="100"/>
                    </a:p>
                  </a:txBody>
                  <a:tcPr/>
                </a:tc>
                <a:tc>
                  <a:txBody>
                    <a:bodyPr/>
                    <a:lstStyle/>
                    <a:p>
                      <a:endParaRPr lang="en-US" sz="100" dirty="0"/>
                    </a:p>
                  </a:txBody>
                  <a:tcPr/>
                </a:tc>
                <a:tc>
                  <a:txBody>
                    <a:bodyPr/>
                    <a:lstStyle/>
                    <a:p>
                      <a:endParaRPr lang="en-US" sz="100" dirty="0"/>
                    </a:p>
                  </a:txBody>
                  <a:tcPr>
                    <a:solidFill>
                      <a:schemeClr val="accent6">
                        <a:lumMod val="75000"/>
                      </a:schemeClr>
                    </a:solidFill>
                  </a:tcPr>
                </a:tc>
                <a:tc>
                  <a:txBody>
                    <a:bodyPr/>
                    <a:lstStyle/>
                    <a:p>
                      <a:endParaRPr lang="en-US" sz="100"/>
                    </a:p>
                  </a:txBody>
                  <a:tcPr/>
                </a:tc>
                <a:tc>
                  <a:txBody>
                    <a:bodyPr/>
                    <a:lstStyle/>
                    <a:p>
                      <a:endParaRPr lang="en-US" sz="100"/>
                    </a:p>
                  </a:txBody>
                  <a:tcPr/>
                </a:tc>
                <a:tc>
                  <a:txBody>
                    <a:bodyPr/>
                    <a:lstStyle/>
                    <a:p>
                      <a:endParaRPr lang="en-US" sz="100"/>
                    </a:p>
                  </a:txBody>
                  <a:tcPr/>
                </a:tc>
                <a:tc>
                  <a:txBody>
                    <a:bodyPr/>
                    <a:lstStyle/>
                    <a:p>
                      <a:endParaRPr lang="en-US" sz="100"/>
                    </a:p>
                  </a:txBody>
                  <a:tcPr/>
                </a:tc>
                <a:tc>
                  <a:txBody>
                    <a:bodyPr/>
                    <a:lstStyle/>
                    <a:p>
                      <a:endParaRPr lang="en-US" sz="100"/>
                    </a:p>
                  </a:txBody>
                  <a:tcPr/>
                </a:tc>
                <a:tc>
                  <a:txBody>
                    <a:bodyPr/>
                    <a:lstStyle/>
                    <a:p>
                      <a:endParaRPr lang="en-US" sz="100" dirty="0"/>
                    </a:p>
                  </a:txBody>
                  <a:tcPr/>
                </a:tc>
              </a:tr>
            </a:tbl>
          </a:graphicData>
        </a:graphic>
      </p:graphicFrame>
      <p:sp>
        <p:nvSpPr>
          <p:cNvPr id="17" name="Rectangle 16"/>
          <p:cNvSpPr/>
          <p:nvPr/>
        </p:nvSpPr>
        <p:spPr>
          <a:xfrm>
            <a:off x="8626180" y="5239439"/>
            <a:ext cx="979755" cy="307777"/>
          </a:xfrm>
          <a:prstGeom prst="rect">
            <a:avLst/>
          </a:prstGeom>
        </p:spPr>
        <p:txBody>
          <a:bodyPr wrap="none">
            <a:spAutoFit/>
          </a:bodyPr>
          <a:lstStyle/>
          <a:p>
            <a:pPr algn="ctr"/>
            <a:r>
              <a:rPr lang="en-US" sz="1400" dirty="0" smtClean="0">
                <a:latin typeface="Consolas" charset="0"/>
                <a:ea typeface="Consolas" charset="0"/>
                <a:cs typeface="Consolas" charset="0"/>
              </a:rPr>
              <a:t>Tracks[]</a:t>
            </a:r>
            <a:endParaRPr lang="en-US" sz="1400" dirty="0">
              <a:solidFill>
                <a:schemeClr val="tx1"/>
              </a:solidFill>
              <a:latin typeface="Consolas" charset="0"/>
              <a:ea typeface="Consolas" charset="0"/>
              <a:cs typeface="Consolas" charset="0"/>
            </a:endParaRPr>
          </a:p>
        </p:txBody>
      </p:sp>
      <p:cxnSp>
        <p:nvCxnSpPr>
          <p:cNvPr id="18" name="Straight Arrow Connector 17"/>
          <p:cNvCxnSpPr>
            <a:endCxn id="7" idx="0"/>
          </p:cNvCxnSpPr>
          <p:nvPr/>
        </p:nvCxnSpPr>
        <p:spPr>
          <a:xfrm>
            <a:off x="3124959" y="2595113"/>
            <a:ext cx="0" cy="551850"/>
          </a:xfrm>
          <a:prstGeom prst="straightConnector1">
            <a:avLst/>
          </a:prstGeom>
          <a:ln w="25400">
            <a:headEnd type="diamond" w="lg" len="lg"/>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1" idx="0"/>
          </p:cNvCxnSpPr>
          <p:nvPr/>
        </p:nvCxnSpPr>
        <p:spPr>
          <a:xfrm>
            <a:off x="3124957" y="3523682"/>
            <a:ext cx="1" cy="746832"/>
          </a:xfrm>
          <a:prstGeom prst="straightConnector1">
            <a:avLst/>
          </a:prstGeom>
          <a:ln w="25400">
            <a:headEnd type="diamond" w="lg" len="lg"/>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885524" y="4551875"/>
            <a:ext cx="1401705" cy="687564"/>
          </a:xfrm>
          <a:prstGeom prst="straightConnector1">
            <a:avLst/>
          </a:prstGeom>
          <a:ln w="25400">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531881" y="4549416"/>
            <a:ext cx="26115" cy="700772"/>
          </a:xfrm>
          <a:prstGeom prst="straightConnector1">
            <a:avLst/>
          </a:prstGeom>
          <a:ln w="25400">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848151" y="4578291"/>
            <a:ext cx="1214421" cy="661148"/>
          </a:xfrm>
          <a:prstGeom prst="straightConnector1">
            <a:avLst/>
          </a:prstGeom>
          <a:ln w="25400">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62572" y="4611966"/>
            <a:ext cx="343364" cy="369332"/>
          </a:xfrm>
          <a:prstGeom prst="rect">
            <a:avLst/>
          </a:prstGeom>
          <a:noFill/>
        </p:spPr>
        <p:txBody>
          <a:bodyPr wrap="none" rtlCol="0">
            <a:spAutoFit/>
          </a:bodyPr>
          <a:lstStyle/>
          <a:p>
            <a:r>
              <a:rPr lang="mr-IN" smtClean="0"/>
              <a:t>…</a:t>
            </a:r>
            <a:endParaRPr lang="en-US" dirty="0"/>
          </a:p>
        </p:txBody>
      </p:sp>
      <p:cxnSp>
        <p:nvCxnSpPr>
          <p:cNvPr id="24" name="Straight Arrow Connector 23"/>
          <p:cNvCxnSpPr/>
          <p:nvPr/>
        </p:nvCxnSpPr>
        <p:spPr>
          <a:xfrm>
            <a:off x="9130452" y="2595113"/>
            <a:ext cx="0" cy="551850"/>
          </a:xfrm>
          <a:prstGeom prst="straightConnector1">
            <a:avLst/>
          </a:prstGeom>
          <a:ln w="25400">
            <a:solidFill>
              <a:schemeClr val="accent6"/>
            </a:solidFill>
            <a:headEnd type="diamond" w="lg" len="lg"/>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6997566" y="3507430"/>
            <a:ext cx="2095333" cy="1742758"/>
          </a:xfrm>
          <a:prstGeom prst="straightConnector1">
            <a:avLst/>
          </a:prstGeom>
          <a:ln w="25400">
            <a:solidFill>
              <a:schemeClr val="accent6"/>
            </a:solidFill>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26" name="Curved Up Arrow 25"/>
          <p:cNvSpPr/>
          <p:nvPr/>
        </p:nvSpPr>
        <p:spPr>
          <a:xfrm flipH="1">
            <a:off x="788202" y="5600048"/>
            <a:ext cx="6295992" cy="484559"/>
          </a:xfrm>
          <a:prstGeom prst="curved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Curved Up Arrow 26"/>
          <p:cNvSpPr/>
          <p:nvPr/>
        </p:nvSpPr>
        <p:spPr>
          <a:xfrm flipH="1">
            <a:off x="2354912" y="5615909"/>
            <a:ext cx="6153821" cy="484559"/>
          </a:xfrm>
          <a:prstGeom prst="curved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Curved Up Arrow 27"/>
          <p:cNvSpPr/>
          <p:nvPr/>
        </p:nvSpPr>
        <p:spPr>
          <a:xfrm flipH="1">
            <a:off x="3936198" y="5642325"/>
            <a:ext cx="6042122" cy="484559"/>
          </a:xfrm>
          <a:prstGeom prst="curved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p:cNvSpPr txBox="1"/>
          <p:nvPr/>
        </p:nvSpPr>
        <p:spPr>
          <a:xfrm>
            <a:off x="375385" y="1819175"/>
            <a:ext cx="574196" cy="369332"/>
          </a:xfrm>
          <a:prstGeom prst="rect">
            <a:avLst/>
          </a:prstGeom>
          <a:noFill/>
        </p:spPr>
        <p:txBody>
          <a:bodyPr wrap="none" rtlCol="0">
            <a:spAutoFit/>
          </a:bodyPr>
          <a:lstStyle/>
          <a:p>
            <a:r>
              <a:rPr lang="en-US" dirty="0" smtClean="0">
                <a:solidFill>
                  <a:schemeClr val="accent1"/>
                </a:solidFill>
              </a:rPr>
              <a:t>CPU</a:t>
            </a:r>
            <a:endParaRPr lang="en-US" dirty="0">
              <a:solidFill>
                <a:schemeClr val="accent1"/>
              </a:solidFill>
            </a:endParaRPr>
          </a:p>
        </p:txBody>
      </p:sp>
      <p:sp>
        <p:nvSpPr>
          <p:cNvPr id="30" name="TextBox 29"/>
          <p:cNvSpPr txBox="1"/>
          <p:nvPr/>
        </p:nvSpPr>
        <p:spPr>
          <a:xfrm>
            <a:off x="11155680" y="1819175"/>
            <a:ext cx="596638" cy="369332"/>
          </a:xfrm>
          <a:prstGeom prst="rect">
            <a:avLst/>
          </a:prstGeom>
          <a:noFill/>
        </p:spPr>
        <p:txBody>
          <a:bodyPr wrap="none" rtlCol="0">
            <a:spAutoFit/>
          </a:bodyPr>
          <a:lstStyle/>
          <a:p>
            <a:r>
              <a:rPr lang="en-US" dirty="0" smtClean="0">
                <a:solidFill>
                  <a:schemeClr val="accent6"/>
                </a:solidFill>
              </a:rPr>
              <a:t>GPU</a:t>
            </a:r>
          </a:p>
        </p:txBody>
      </p:sp>
      <p:sp>
        <p:nvSpPr>
          <p:cNvPr id="32" name="TextBox 31"/>
          <p:cNvSpPr txBox="1"/>
          <p:nvPr/>
        </p:nvSpPr>
        <p:spPr>
          <a:xfrm>
            <a:off x="3124957" y="2730566"/>
            <a:ext cx="587020" cy="369332"/>
          </a:xfrm>
          <a:prstGeom prst="rect">
            <a:avLst/>
          </a:prstGeom>
          <a:noFill/>
        </p:spPr>
        <p:txBody>
          <a:bodyPr wrap="none" rtlCol="0">
            <a:spAutoFit/>
          </a:bodyPr>
          <a:lstStyle/>
          <a:p>
            <a:r>
              <a:rPr lang="en-US" dirty="0" smtClean="0"/>
              <a:t>1..1 </a:t>
            </a:r>
            <a:endParaRPr lang="en-US" dirty="0"/>
          </a:p>
        </p:txBody>
      </p:sp>
      <p:sp>
        <p:nvSpPr>
          <p:cNvPr id="33" name="TextBox 32"/>
          <p:cNvSpPr txBox="1"/>
          <p:nvPr/>
        </p:nvSpPr>
        <p:spPr>
          <a:xfrm>
            <a:off x="9170811" y="2730077"/>
            <a:ext cx="587020" cy="369332"/>
          </a:xfrm>
          <a:prstGeom prst="rect">
            <a:avLst/>
          </a:prstGeom>
          <a:noFill/>
        </p:spPr>
        <p:txBody>
          <a:bodyPr wrap="none" rtlCol="0">
            <a:spAutoFit/>
          </a:bodyPr>
          <a:lstStyle/>
          <a:p>
            <a:r>
              <a:rPr lang="en-US" dirty="0" smtClean="0"/>
              <a:t>1..1 </a:t>
            </a:r>
            <a:endParaRPr lang="en-US" dirty="0"/>
          </a:p>
        </p:txBody>
      </p:sp>
      <p:sp>
        <p:nvSpPr>
          <p:cNvPr id="34" name="TextBox 33"/>
          <p:cNvSpPr txBox="1"/>
          <p:nvPr/>
        </p:nvSpPr>
        <p:spPr>
          <a:xfrm>
            <a:off x="3124957" y="3874766"/>
            <a:ext cx="587020" cy="369332"/>
          </a:xfrm>
          <a:prstGeom prst="rect">
            <a:avLst/>
          </a:prstGeom>
          <a:noFill/>
        </p:spPr>
        <p:txBody>
          <a:bodyPr wrap="none" rtlCol="0">
            <a:spAutoFit/>
          </a:bodyPr>
          <a:lstStyle/>
          <a:p>
            <a:r>
              <a:rPr lang="en-US" dirty="0" smtClean="0"/>
              <a:t>1..1 </a:t>
            </a:r>
            <a:endParaRPr lang="en-US" dirty="0"/>
          </a:p>
        </p:txBody>
      </p:sp>
      <p:sp>
        <p:nvSpPr>
          <p:cNvPr id="35" name="TextBox 34"/>
          <p:cNvSpPr txBox="1"/>
          <p:nvPr/>
        </p:nvSpPr>
        <p:spPr>
          <a:xfrm>
            <a:off x="9112149" y="5968634"/>
            <a:ext cx="1492653" cy="369332"/>
          </a:xfrm>
          <a:prstGeom prst="rect">
            <a:avLst/>
          </a:prstGeom>
          <a:noFill/>
        </p:spPr>
        <p:txBody>
          <a:bodyPr wrap="none" rtlCol="0">
            <a:spAutoFit/>
          </a:bodyPr>
          <a:lstStyle/>
          <a:p>
            <a:r>
              <a:rPr lang="en-US" dirty="0" smtClean="0">
                <a:solidFill>
                  <a:srgbClr val="C00000"/>
                </a:solidFill>
              </a:rPr>
              <a:t>Data transfers</a:t>
            </a:r>
            <a:endParaRPr lang="en-US" dirty="0">
              <a:solidFill>
                <a:srgbClr val="C00000"/>
              </a:solidFill>
            </a:endParaRPr>
          </a:p>
        </p:txBody>
      </p:sp>
      <p:sp>
        <p:nvSpPr>
          <p:cNvPr id="3" name="Slide Number Placeholder 2"/>
          <p:cNvSpPr>
            <a:spLocks noGrp="1"/>
          </p:cNvSpPr>
          <p:nvPr>
            <p:ph type="sldNum" sz="quarter" idx="12"/>
          </p:nvPr>
        </p:nvSpPr>
        <p:spPr/>
        <p:txBody>
          <a:bodyPr/>
          <a:lstStyle/>
          <a:p>
            <a:fld id="{9B39027B-A487-B54F-B0E9-CD026340DBA7}" type="slidenum">
              <a:rPr lang="en-US" smtClean="0"/>
              <a:t>24</a:t>
            </a:fld>
            <a:endParaRPr lang="en-US"/>
          </a:p>
        </p:txBody>
      </p:sp>
    </p:spTree>
    <p:extLst>
      <p:ext uri="{BB962C8B-B14F-4D97-AF65-F5344CB8AC3E}">
        <p14:creationId xmlns:p14="http://schemas.microsoft.com/office/powerpoint/2010/main" val="19320284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Temporary Array</a:t>
            </a:r>
            <a:endParaRPr lang="en-US" dirty="0"/>
          </a:p>
        </p:txBody>
      </p:sp>
      <p:sp>
        <p:nvSpPr>
          <p:cNvPr id="6" name="Rectangle 5"/>
          <p:cNvSpPr/>
          <p:nvPr/>
        </p:nvSpPr>
        <p:spPr>
          <a:xfrm>
            <a:off x="2359639" y="2253416"/>
            <a:ext cx="1724526" cy="2646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err="1" smtClean="0">
                <a:solidFill>
                  <a:schemeClr val="tx1"/>
                </a:solidFill>
                <a:latin typeface="Consolas" charset="0"/>
                <a:ea typeface="Consolas" charset="0"/>
                <a:cs typeface="Consolas" charset="0"/>
              </a:rPr>
              <a:t>EventCombCand</a:t>
            </a:r>
            <a:endParaRPr lang="en-US" sz="1600" dirty="0">
              <a:solidFill>
                <a:schemeClr val="tx1"/>
              </a:solidFill>
              <a:latin typeface="Consolas" charset="0"/>
              <a:ea typeface="Consolas" charset="0"/>
              <a:cs typeface="Consolas" charset="0"/>
            </a:endParaRPr>
          </a:p>
        </p:txBody>
      </p:sp>
      <p:sp>
        <p:nvSpPr>
          <p:cNvPr id="7" name="Rectangle 6"/>
          <p:cNvSpPr/>
          <p:nvPr/>
        </p:nvSpPr>
        <p:spPr>
          <a:xfrm>
            <a:off x="2306700" y="2819705"/>
            <a:ext cx="1830405" cy="3047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err="1" smtClean="0">
                <a:solidFill>
                  <a:schemeClr val="tx1"/>
                </a:solidFill>
                <a:latin typeface="Consolas" charset="0"/>
                <a:ea typeface="Consolas" charset="0"/>
                <a:cs typeface="Consolas" charset="0"/>
              </a:rPr>
              <a:t>EtaBinCombCand</a:t>
            </a:r>
            <a:endParaRPr lang="en-US" sz="1600" dirty="0">
              <a:solidFill>
                <a:schemeClr val="tx1"/>
              </a:solidFill>
              <a:latin typeface="Consolas" charset="0"/>
              <a:ea typeface="Consolas" charset="0"/>
              <a:cs typeface="Consolas" charset="0"/>
            </a:endParaRPr>
          </a:p>
        </p:txBody>
      </p:sp>
      <p:graphicFrame>
        <p:nvGraphicFramePr>
          <p:cNvPr id="8" name="Table 7"/>
          <p:cNvGraphicFramePr>
            <a:graphicFrameLocks noGrp="1"/>
          </p:cNvGraphicFramePr>
          <p:nvPr>
            <p:extLst/>
          </p:nvPr>
        </p:nvGraphicFramePr>
        <p:xfrm>
          <a:off x="2240660" y="3538995"/>
          <a:ext cx="1962485" cy="281361"/>
        </p:xfrm>
        <a:graphic>
          <a:graphicData uri="http://schemas.openxmlformats.org/drawingml/2006/table">
            <a:tbl>
              <a:tblPr firstRow="1" bandRow="1">
                <a:tableStyleId>{7DF18680-E054-41AD-8BC1-D1AEF772440D}</a:tableStyleId>
              </a:tblPr>
              <a:tblGrid>
                <a:gridCol w="280355"/>
                <a:gridCol w="280355"/>
                <a:gridCol w="280355"/>
                <a:gridCol w="280355"/>
                <a:gridCol w="280355"/>
                <a:gridCol w="280355"/>
                <a:gridCol w="280355"/>
              </a:tblGrid>
              <a:tr h="281361">
                <a:tc>
                  <a:txBody>
                    <a:bodyPr/>
                    <a:lstStyle/>
                    <a:p>
                      <a:endParaRPr lang="en-US" sz="300" dirty="0"/>
                    </a:p>
                  </a:txBody>
                  <a:tcPr/>
                </a:tc>
                <a:tc>
                  <a:txBody>
                    <a:bodyPr/>
                    <a:lstStyle/>
                    <a:p>
                      <a:endParaRPr lang="en-US" sz="300"/>
                    </a:p>
                  </a:txBody>
                  <a:tcPr/>
                </a:tc>
                <a:tc>
                  <a:txBody>
                    <a:bodyPr/>
                    <a:lstStyle/>
                    <a:p>
                      <a:endParaRPr lang="en-US" sz="300"/>
                    </a:p>
                  </a:txBody>
                  <a:tcPr/>
                </a:tc>
                <a:tc>
                  <a:txBody>
                    <a:bodyPr/>
                    <a:lstStyle/>
                    <a:p>
                      <a:endParaRPr lang="en-US" sz="300"/>
                    </a:p>
                  </a:txBody>
                  <a:tcPr/>
                </a:tc>
                <a:tc>
                  <a:txBody>
                    <a:bodyPr/>
                    <a:lstStyle/>
                    <a:p>
                      <a:endParaRPr lang="en-US" sz="300" dirty="0"/>
                    </a:p>
                  </a:txBody>
                  <a:tcPr/>
                </a:tc>
                <a:tc>
                  <a:txBody>
                    <a:bodyPr/>
                    <a:lstStyle/>
                    <a:p>
                      <a:endParaRPr lang="en-US" sz="300"/>
                    </a:p>
                  </a:txBody>
                  <a:tcPr/>
                </a:tc>
                <a:tc>
                  <a:txBody>
                    <a:bodyPr/>
                    <a:lstStyle/>
                    <a:p>
                      <a:endParaRPr lang="en-US" sz="300" dirty="0"/>
                    </a:p>
                  </a:txBody>
                  <a:tcPr/>
                </a:tc>
              </a:tr>
            </a:tbl>
          </a:graphicData>
        </a:graphic>
      </p:graphicFrame>
      <p:sp>
        <p:nvSpPr>
          <p:cNvPr id="9" name="Rectangle 8"/>
          <p:cNvSpPr/>
          <p:nvPr/>
        </p:nvSpPr>
        <p:spPr>
          <a:xfrm>
            <a:off x="2235094" y="3525787"/>
            <a:ext cx="1973617" cy="307777"/>
          </a:xfrm>
          <a:prstGeom prst="rect">
            <a:avLst/>
          </a:prstGeom>
        </p:spPr>
        <p:txBody>
          <a:bodyPr wrap="none">
            <a:spAutoFit/>
          </a:bodyPr>
          <a:lstStyle/>
          <a:p>
            <a:pPr algn="ctr"/>
            <a:r>
              <a:rPr lang="en-US" sz="1400" dirty="0" smtClean="0">
                <a:latin typeface="Consolas" charset="0"/>
                <a:ea typeface="Consolas" charset="0"/>
                <a:cs typeface="Consolas" charset="0"/>
              </a:rPr>
              <a:t>vector &lt;vector &lt;&gt;&gt;</a:t>
            </a:r>
            <a:endParaRPr lang="en-US" sz="1400" dirty="0">
              <a:solidFill>
                <a:schemeClr val="tx1"/>
              </a:solidFill>
              <a:latin typeface="Consolas" charset="0"/>
              <a:ea typeface="Consolas" charset="0"/>
              <a:cs typeface="Consolas" charset="0"/>
            </a:endParaRPr>
          </a:p>
        </p:txBody>
      </p:sp>
      <p:graphicFrame>
        <p:nvGraphicFramePr>
          <p:cNvPr id="10" name="Table 9"/>
          <p:cNvGraphicFramePr>
            <a:graphicFrameLocks noGrp="1"/>
          </p:cNvGraphicFramePr>
          <p:nvPr>
            <p:extLst/>
          </p:nvPr>
        </p:nvGraphicFramePr>
        <p:xfrm>
          <a:off x="885146" y="4547544"/>
          <a:ext cx="1457960" cy="281361"/>
        </p:xfrm>
        <a:graphic>
          <a:graphicData uri="http://schemas.openxmlformats.org/drawingml/2006/table">
            <a:tbl>
              <a:tblPr firstRow="1" bandRow="1">
                <a:tableStyleId>{7DF18680-E054-41AD-8BC1-D1AEF772440D}</a:tableStyleId>
              </a:tblPr>
              <a:tblGrid>
                <a:gridCol w="208280"/>
                <a:gridCol w="208280"/>
                <a:gridCol w="208280"/>
                <a:gridCol w="208280"/>
                <a:gridCol w="208280"/>
                <a:gridCol w="208280"/>
                <a:gridCol w="208280"/>
              </a:tblGrid>
              <a:tr h="281361">
                <a:tc>
                  <a:txBody>
                    <a:bodyPr/>
                    <a:lstStyle/>
                    <a:p>
                      <a:endParaRPr lang="en-US" sz="300" dirty="0"/>
                    </a:p>
                  </a:txBody>
                  <a:tcPr/>
                </a:tc>
                <a:tc>
                  <a:txBody>
                    <a:bodyPr/>
                    <a:lstStyle/>
                    <a:p>
                      <a:endParaRPr lang="en-US" sz="300"/>
                    </a:p>
                  </a:txBody>
                  <a:tcPr/>
                </a:tc>
                <a:tc>
                  <a:txBody>
                    <a:bodyPr/>
                    <a:lstStyle/>
                    <a:p>
                      <a:endParaRPr lang="en-US" sz="300"/>
                    </a:p>
                  </a:txBody>
                  <a:tcPr/>
                </a:tc>
                <a:tc>
                  <a:txBody>
                    <a:bodyPr/>
                    <a:lstStyle/>
                    <a:p>
                      <a:endParaRPr lang="en-US" sz="300"/>
                    </a:p>
                  </a:txBody>
                  <a:tcPr/>
                </a:tc>
                <a:tc>
                  <a:txBody>
                    <a:bodyPr/>
                    <a:lstStyle/>
                    <a:p>
                      <a:endParaRPr lang="en-US" sz="300"/>
                    </a:p>
                  </a:txBody>
                  <a:tcPr/>
                </a:tc>
                <a:tc>
                  <a:txBody>
                    <a:bodyPr/>
                    <a:lstStyle/>
                    <a:p>
                      <a:endParaRPr lang="en-US" sz="300"/>
                    </a:p>
                  </a:txBody>
                  <a:tcPr/>
                </a:tc>
                <a:tc>
                  <a:txBody>
                    <a:bodyPr/>
                    <a:lstStyle/>
                    <a:p>
                      <a:endParaRPr lang="en-US" sz="300" dirty="0"/>
                    </a:p>
                  </a:txBody>
                  <a:tcPr/>
                </a:tc>
              </a:tr>
            </a:tbl>
          </a:graphicData>
        </a:graphic>
      </p:graphicFrame>
      <p:sp>
        <p:nvSpPr>
          <p:cNvPr id="11" name="Rectangle 10"/>
          <p:cNvSpPr/>
          <p:nvPr/>
        </p:nvSpPr>
        <p:spPr>
          <a:xfrm>
            <a:off x="776397" y="4534336"/>
            <a:ext cx="1675459" cy="307777"/>
          </a:xfrm>
          <a:prstGeom prst="rect">
            <a:avLst/>
          </a:prstGeom>
        </p:spPr>
        <p:txBody>
          <a:bodyPr wrap="none">
            <a:spAutoFit/>
          </a:bodyPr>
          <a:lstStyle/>
          <a:p>
            <a:pPr algn="ctr"/>
            <a:r>
              <a:rPr lang="en-US" sz="1400" dirty="0" smtClean="0">
                <a:latin typeface="Consolas" charset="0"/>
                <a:ea typeface="Consolas" charset="0"/>
                <a:cs typeface="Consolas" charset="0"/>
              </a:rPr>
              <a:t>vector &lt;Tracks&gt;</a:t>
            </a:r>
            <a:endParaRPr lang="en-US" sz="1400" dirty="0">
              <a:solidFill>
                <a:schemeClr val="tx1"/>
              </a:solidFill>
              <a:latin typeface="Consolas" charset="0"/>
              <a:ea typeface="Consolas" charset="0"/>
              <a:cs typeface="Consolas" charset="0"/>
            </a:endParaRPr>
          </a:p>
        </p:txBody>
      </p:sp>
      <p:graphicFrame>
        <p:nvGraphicFramePr>
          <p:cNvPr id="12" name="Table 11"/>
          <p:cNvGraphicFramePr>
            <a:graphicFrameLocks noGrp="1"/>
          </p:cNvGraphicFramePr>
          <p:nvPr>
            <p:extLst/>
          </p:nvPr>
        </p:nvGraphicFramePr>
        <p:xfrm>
          <a:off x="2492922" y="4547544"/>
          <a:ext cx="1457960" cy="281361"/>
        </p:xfrm>
        <a:graphic>
          <a:graphicData uri="http://schemas.openxmlformats.org/drawingml/2006/table">
            <a:tbl>
              <a:tblPr firstRow="1" bandRow="1">
                <a:tableStyleId>{7DF18680-E054-41AD-8BC1-D1AEF772440D}</a:tableStyleId>
              </a:tblPr>
              <a:tblGrid>
                <a:gridCol w="208280"/>
                <a:gridCol w="208280"/>
                <a:gridCol w="208280"/>
                <a:gridCol w="208280"/>
                <a:gridCol w="208280"/>
                <a:gridCol w="208280"/>
                <a:gridCol w="208280"/>
              </a:tblGrid>
              <a:tr h="281361">
                <a:tc>
                  <a:txBody>
                    <a:bodyPr/>
                    <a:lstStyle/>
                    <a:p>
                      <a:endParaRPr lang="en-US" sz="300" dirty="0"/>
                    </a:p>
                  </a:txBody>
                  <a:tcPr/>
                </a:tc>
                <a:tc>
                  <a:txBody>
                    <a:bodyPr/>
                    <a:lstStyle/>
                    <a:p>
                      <a:endParaRPr lang="en-US" sz="300"/>
                    </a:p>
                  </a:txBody>
                  <a:tcPr/>
                </a:tc>
                <a:tc>
                  <a:txBody>
                    <a:bodyPr/>
                    <a:lstStyle/>
                    <a:p>
                      <a:endParaRPr lang="en-US" sz="300"/>
                    </a:p>
                  </a:txBody>
                  <a:tcPr/>
                </a:tc>
                <a:tc>
                  <a:txBody>
                    <a:bodyPr/>
                    <a:lstStyle/>
                    <a:p>
                      <a:endParaRPr lang="en-US" sz="300"/>
                    </a:p>
                  </a:txBody>
                  <a:tcPr/>
                </a:tc>
                <a:tc>
                  <a:txBody>
                    <a:bodyPr/>
                    <a:lstStyle/>
                    <a:p>
                      <a:endParaRPr lang="en-US" sz="300"/>
                    </a:p>
                  </a:txBody>
                  <a:tcPr/>
                </a:tc>
                <a:tc>
                  <a:txBody>
                    <a:bodyPr/>
                    <a:lstStyle/>
                    <a:p>
                      <a:endParaRPr lang="en-US" sz="300"/>
                    </a:p>
                  </a:txBody>
                  <a:tcPr/>
                </a:tc>
                <a:tc>
                  <a:txBody>
                    <a:bodyPr/>
                    <a:lstStyle/>
                    <a:p>
                      <a:endParaRPr lang="en-US" sz="300" dirty="0"/>
                    </a:p>
                  </a:txBody>
                  <a:tcPr/>
                </a:tc>
              </a:tr>
            </a:tbl>
          </a:graphicData>
        </a:graphic>
      </p:graphicFrame>
      <p:sp>
        <p:nvSpPr>
          <p:cNvPr id="13" name="Rectangle 12"/>
          <p:cNvSpPr/>
          <p:nvPr/>
        </p:nvSpPr>
        <p:spPr>
          <a:xfrm>
            <a:off x="2384173" y="4534336"/>
            <a:ext cx="1675459" cy="307777"/>
          </a:xfrm>
          <a:prstGeom prst="rect">
            <a:avLst/>
          </a:prstGeom>
        </p:spPr>
        <p:txBody>
          <a:bodyPr wrap="none">
            <a:spAutoFit/>
          </a:bodyPr>
          <a:lstStyle/>
          <a:p>
            <a:pPr algn="ctr"/>
            <a:r>
              <a:rPr lang="en-US" sz="1400" dirty="0" smtClean="0">
                <a:latin typeface="Consolas" charset="0"/>
                <a:ea typeface="Consolas" charset="0"/>
                <a:cs typeface="Consolas" charset="0"/>
              </a:rPr>
              <a:t>vector &lt;Tracks&gt;</a:t>
            </a:r>
            <a:endParaRPr lang="en-US" sz="1400" dirty="0">
              <a:solidFill>
                <a:schemeClr val="tx1"/>
              </a:solidFill>
              <a:latin typeface="Consolas" charset="0"/>
              <a:ea typeface="Consolas" charset="0"/>
              <a:cs typeface="Consolas" charset="0"/>
            </a:endParaRPr>
          </a:p>
        </p:txBody>
      </p:sp>
      <p:graphicFrame>
        <p:nvGraphicFramePr>
          <p:cNvPr id="14" name="Table 13"/>
          <p:cNvGraphicFramePr>
            <a:graphicFrameLocks noGrp="1"/>
          </p:cNvGraphicFramePr>
          <p:nvPr>
            <p:extLst/>
          </p:nvPr>
        </p:nvGraphicFramePr>
        <p:xfrm>
          <a:off x="4087643" y="4547544"/>
          <a:ext cx="1457960" cy="281361"/>
        </p:xfrm>
        <a:graphic>
          <a:graphicData uri="http://schemas.openxmlformats.org/drawingml/2006/table">
            <a:tbl>
              <a:tblPr firstRow="1" bandRow="1">
                <a:tableStyleId>{7DF18680-E054-41AD-8BC1-D1AEF772440D}</a:tableStyleId>
              </a:tblPr>
              <a:tblGrid>
                <a:gridCol w="208280"/>
                <a:gridCol w="208280"/>
                <a:gridCol w="208280"/>
                <a:gridCol w="208280"/>
                <a:gridCol w="208280"/>
                <a:gridCol w="208280"/>
                <a:gridCol w="208280"/>
              </a:tblGrid>
              <a:tr h="281361">
                <a:tc>
                  <a:txBody>
                    <a:bodyPr/>
                    <a:lstStyle/>
                    <a:p>
                      <a:endParaRPr lang="en-US" sz="300" dirty="0"/>
                    </a:p>
                  </a:txBody>
                  <a:tcPr/>
                </a:tc>
                <a:tc>
                  <a:txBody>
                    <a:bodyPr/>
                    <a:lstStyle/>
                    <a:p>
                      <a:endParaRPr lang="en-US" sz="300"/>
                    </a:p>
                  </a:txBody>
                  <a:tcPr/>
                </a:tc>
                <a:tc>
                  <a:txBody>
                    <a:bodyPr/>
                    <a:lstStyle/>
                    <a:p>
                      <a:endParaRPr lang="en-US" sz="300"/>
                    </a:p>
                  </a:txBody>
                  <a:tcPr/>
                </a:tc>
                <a:tc>
                  <a:txBody>
                    <a:bodyPr/>
                    <a:lstStyle/>
                    <a:p>
                      <a:endParaRPr lang="en-US" sz="300"/>
                    </a:p>
                  </a:txBody>
                  <a:tcPr/>
                </a:tc>
                <a:tc>
                  <a:txBody>
                    <a:bodyPr/>
                    <a:lstStyle/>
                    <a:p>
                      <a:endParaRPr lang="en-US" sz="300"/>
                    </a:p>
                  </a:txBody>
                  <a:tcPr/>
                </a:tc>
                <a:tc>
                  <a:txBody>
                    <a:bodyPr/>
                    <a:lstStyle/>
                    <a:p>
                      <a:endParaRPr lang="en-US" sz="300"/>
                    </a:p>
                  </a:txBody>
                  <a:tcPr/>
                </a:tc>
                <a:tc>
                  <a:txBody>
                    <a:bodyPr/>
                    <a:lstStyle/>
                    <a:p>
                      <a:endParaRPr lang="en-US" sz="300" dirty="0"/>
                    </a:p>
                  </a:txBody>
                  <a:tcPr/>
                </a:tc>
              </a:tr>
            </a:tbl>
          </a:graphicData>
        </a:graphic>
      </p:graphicFrame>
      <p:sp>
        <p:nvSpPr>
          <p:cNvPr id="15" name="Rectangle 14"/>
          <p:cNvSpPr/>
          <p:nvPr/>
        </p:nvSpPr>
        <p:spPr>
          <a:xfrm>
            <a:off x="3998144" y="4534336"/>
            <a:ext cx="1675459" cy="307777"/>
          </a:xfrm>
          <a:prstGeom prst="rect">
            <a:avLst/>
          </a:prstGeom>
        </p:spPr>
        <p:txBody>
          <a:bodyPr wrap="none">
            <a:spAutoFit/>
          </a:bodyPr>
          <a:lstStyle/>
          <a:p>
            <a:pPr algn="ctr"/>
            <a:r>
              <a:rPr lang="en-US" sz="1400" dirty="0" smtClean="0">
                <a:latin typeface="Consolas" charset="0"/>
                <a:ea typeface="Consolas" charset="0"/>
                <a:cs typeface="Consolas" charset="0"/>
              </a:rPr>
              <a:t>vector &lt;Tracks&gt;</a:t>
            </a:r>
            <a:endParaRPr lang="en-US" sz="1400" dirty="0">
              <a:solidFill>
                <a:schemeClr val="tx1"/>
              </a:solidFill>
              <a:latin typeface="Consolas" charset="0"/>
              <a:ea typeface="Consolas" charset="0"/>
              <a:cs typeface="Consolas" charset="0"/>
            </a:endParaRPr>
          </a:p>
        </p:txBody>
      </p:sp>
      <p:sp>
        <p:nvSpPr>
          <p:cNvPr id="16" name="Rectangle 15"/>
          <p:cNvSpPr/>
          <p:nvPr/>
        </p:nvSpPr>
        <p:spPr>
          <a:xfrm>
            <a:off x="8253794" y="2253416"/>
            <a:ext cx="1724526" cy="2646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err="1" smtClean="0">
                <a:solidFill>
                  <a:schemeClr val="tx1"/>
                </a:solidFill>
                <a:latin typeface="Consolas" charset="0"/>
                <a:ea typeface="Consolas" charset="0"/>
                <a:cs typeface="Consolas" charset="0"/>
              </a:rPr>
              <a:t>EventCombCand</a:t>
            </a:r>
            <a:endParaRPr lang="en-US" sz="1600" dirty="0">
              <a:solidFill>
                <a:schemeClr val="tx1"/>
              </a:solidFill>
              <a:latin typeface="Consolas" charset="0"/>
              <a:ea typeface="Consolas" charset="0"/>
              <a:cs typeface="Consolas" charset="0"/>
            </a:endParaRPr>
          </a:p>
        </p:txBody>
      </p:sp>
      <p:sp>
        <p:nvSpPr>
          <p:cNvPr id="17" name="Rectangle 16"/>
          <p:cNvSpPr/>
          <p:nvPr/>
        </p:nvSpPr>
        <p:spPr>
          <a:xfrm>
            <a:off x="8200855" y="3146963"/>
            <a:ext cx="1830405" cy="3047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err="1" smtClean="0">
                <a:solidFill>
                  <a:schemeClr val="tx1"/>
                </a:solidFill>
                <a:latin typeface="Consolas" charset="0"/>
                <a:ea typeface="Consolas" charset="0"/>
                <a:cs typeface="Consolas" charset="0"/>
              </a:rPr>
              <a:t>EtaBinCombCand</a:t>
            </a:r>
            <a:endParaRPr lang="en-US" sz="1600" dirty="0">
              <a:solidFill>
                <a:schemeClr val="tx1"/>
              </a:solidFill>
              <a:latin typeface="Consolas" charset="0"/>
              <a:ea typeface="Consolas" charset="0"/>
              <a:cs typeface="Consolas" charset="0"/>
            </a:endParaRPr>
          </a:p>
        </p:txBody>
      </p:sp>
      <p:graphicFrame>
        <p:nvGraphicFramePr>
          <p:cNvPr id="18" name="Table 17"/>
          <p:cNvGraphicFramePr>
            <a:graphicFrameLocks noGrp="1"/>
          </p:cNvGraphicFramePr>
          <p:nvPr>
            <p:extLst/>
          </p:nvPr>
        </p:nvGraphicFramePr>
        <p:xfrm>
          <a:off x="6929117" y="5265855"/>
          <a:ext cx="4373880" cy="281361"/>
        </p:xfrm>
        <a:graphic>
          <a:graphicData uri="http://schemas.openxmlformats.org/drawingml/2006/table">
            <a:tbl>
              <a:tblPr firstRow="1" bandRow="1">
                <a:tableStyleId>{93296810-A885-4BE3-A3E7-6D5BEEA58F35}</a:tableStyleId>
              </a:tblPr>
              <a:tblGrid>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tblGrid>
              <a:tr h="281361">
                <a:tc>
                  <a:txBody>
                    <a:bodyPr/>
                    <a:lstStyle/>
                    <a:p>
                      <a:endParaRPr lang="en-US" sz="100" dirty="0"/>
                    </a:p>
                  </a:txBody>
                  <a:tcPr>
                    <a:solidFill>
                      <a:schemeClr val="accent6">
                        <a:lumMod val="75000"/>
                      </a:schemeClr>
                    </a:solidFill>
                  </a:tcPr>
                </a:tc>
                <a:tc>
                  <a:txBody>
                    <a:bodyPr/>
                    <a:lstStyle/>
                    <a:p>
                      <a:endParaRPr lang="en-US" sz="100" dirty="0"/>
                    </a:p>
                  </a:txBody>
                  <a:tcPr/>
                </a:tc>
                <a:tc>
                  <a:txBody>
                    <a:bodyPr/>
                    <a:lstStyle/>
                    <a:p>
                      <a:endParaRPr lang="en-US" sz="100"/>
                    </a:p>
                  </a:txBody>
                  <a:tcPr/>
                </a:tc>
                <a:tc>
                  <a:txBody>
                    <a:bodyPr/>
                    <a:lstStyle/>
                    <a:p>
                      <a:endParaRPr lang="en-US" sz="100"/>
                    </a:p>
                  </a:txBody>
                  <a:tcPr/>
                </a:tc>
                <a:tc>
                  <a:txBody>
                    <a:bodyPr/>
                    <a:lstStyle/>
                    <a:p>
                      <a:endParaRPr lang="en-US" sz="100" dirty="0"/>
                    </a:p>
                  </a:txBody>
                  <a:tcPr/>
                </a:tc>
                <a:tc>
                  <a:txBody>
                    <a:bodyPr/>
                    <a:lstStyle/>
                    <a:p>
                      <a:endParaRPr lang="en-US" sz="100"/>
                    </a:p>
                  </a:txBody>
                  <a:tcPr/>
                </a:tc>
                <a:tc>
                  <a:txBody>
                    <a:bodyPr/>
                    <a:lstStyle/>
                    <a:p>
                      <a:endParaRPr lang="en-US" sz="100" dirty="0"/>
                    </a:p>
                  </a:txBody>
                  <a:tcPr/>
                </a:tc>
                <a:tc>
                  <a:txBody>
                    <a:bodyPr/>
                    <a:lstStyle/>
                    <a:p>
                      <a:endParaRPr lang="en-US" sz="100" dirty="0"/>
                    </a:p>
                  </a:txBody>
                  <a:tcPr>
                    <a:solidFill>
                      <a:schemeClr val="accent6">
                        <a:lumMod val="75000"/>
                      </a:schemeClr>
                    </a:solidFill>
                  </a:tcPr>
                </a:tc>
                <a:tc>
                  <a:txBody>
                    <a:bodyPr/>
                    <a:lstStyle/>
                    <a:p>
                      <a:endParaRPr lang="en-US" sz="100" dirty="0"/>
                    </a:p>
                  </a:txBody>
                  <a:tcPr/>
                </a:tc>
                <a:tc>
                  <a:txBody>
                    <a:bodyPr/>
                    <a:lstStyle/>
                    <a:p>
                      <a:endParaRPr lang="en-US" sz="100"/>
                    </a:p>
                  </a:txBody>
                  <a:tcPr/>
                </a:tc>
                <a:tc>
                  <a:txBody>
                    <a:bodyPr/>
                    <a:lstStyle/>
                    <a:p>
                      <a:endParaRPr lang="en-US" sz="100" dirty="0"/>
                    </a:p>
                  </a:txBody>
                  <a:tcPr/>
                </a:tc>
                <a:tc>
                  <a:txBody>
                    <a:bodyPr/>
                    <a:lstStyle/>
                    <a:p>
                      <a:endParaRPr lang="en-US" sz="100" dirty="0"/>
                    </a:p>
                  </a:txBody>
                  <a:tcPr/>
                </a:tc>
                <a:tc>
                  <a:txBody>
                    <a:bodyPr/>
                    <a:lstStyle/>
                    <a:p>
                      <a:endParaRPr lang="en-US" sz="100"/>
                    </a:p>
                  </a:txBody>
                  <a:tcPr/>
                </a:tc>
                <a:tc>
                  <a:txBody>
                    <a:bodyPr/>
                    <a:lstStyle/>
                    <a:p>
                      <a:endParaRPr lang="en-US" sz="100" dirty="0"/>
                    </a:p>
                  </a:txBody>
                  <a:tcPr/>
                </a:tc>
                <a:tc>
                  <a:txBody>
                    <a:bodyPr/>
                    <a:lstStyle/>
                    <a:p>
                      <a:endParaRPr lang="en-US" sz="100" dirty="0"/>
                    </a:p>
                  </a:txBody>
                  <a:tcPr>
                    <a:solidFill>
                      <a:schemeClr val="accent6">
                        <a:lumMod val="75000"/>
                      </a:schemeClr>
                    </a:solidFill>
                  </a:tcPr>
                </a:tc>
                <a:tc>
                  <a:txBody>
                    <a:bodyPr/>
                    <a:lstStyle/>
                    <a:p>
                      <a:endParaRPr lang="en-US" sz="100"/>
                    </a:p>
                  </a:txBody>
                  <a:tcPr/>
                </a:tc>
                <a:tc>
                  <a:txBody>
                    <a:bodyPr/>
                    <a:lstStyle/>
                    <a:p>
                      <a:endParaRPr lang="en-US" sz="100"/>
                    </a:p>
                  </a:txBody>
                  <a:tcPr/>
                </a:tc>
                <a:tc>
                  <a:txBody>
                    <a:bodyPr/>
                    <a:lstStyle/>
                    <a:p>
                      <a:endParaRPr lang="en-US" sz="100"/>
                    </a:p>
                  </a:txBody>
                  <a:tcPr/>
                </a:tc>
                <a:tc>
                  <a:txBody>
                    <a:bodyPr/>
                    <a:lstStyle/>
                    <a:p>
                      <a:endParaRPr lang="en-US" sz="100"/>
                    </a:p>
                  </a:txBody>
                  <a:tcPr/>
                </a:tc>
                <a:tc>
                  <a:txBody>
                    <a:bodyPr/>
                    <a:lstStyle/>
                    <a:p>
                      <a:endParaRPr lang="en-US" sz="100"/>
                    </a:p>
                  </a:txBody>
                  <a:tcPr/>
                </a:tc>
                <a:tc>
                  <a:txBody>
                    <a:bodyPr/>
                    <a:lstStyle/>
                    <a:p>
                      <a:endParaRPr lang="en-US" sz="100" dirty="0"/>
                    </a:p>
                  </a:txBody>
                  <a:tcPr/>
                </a:tc>
              </a:tr>
            </a:tbl>
          </a:graphicData>
        </a:graphic>
      </p:graphicFrame>
      <p:sp>
        <p:nvSpPr>
          <p:cNvPr id="19" name="Rectangle 18"/>
          <p:cNvSpPr/>
          <p:nvPr/>
        </p:nvSpPr>
        <p:spPr>
          <a:xfrm>
            <a:off x="8626180" y="5239439"/>
            <a:ext cx="979755" cy="307777"/>
          </a:xfrm>
          <a:prstGeom prst="rect">
            <a:avLst/>
          </a:prstGeom>
        </p:spPr>
        <p:txBody>
          <a:bodyPr wrap="none">
            <a:spAutoFit/>
          </a:bodyPr>
          <a:lstStyle/>
          <a:p>
            <a:pPr algn="ctr"/>
            <a:r>
              <a:rPr lang="en-US" sz="1400" dirty="0" smtClean="0">
                <a:latin typeface="Consolas" charset="0"/>
                <a:ea typeface="Consolas" charset="0"/>
                <a:cs typeface="Consolas" charset="0"/>
              </a:rPr>
              <a:t>Tracks[]</a:t>
            </a:r>
            <a:endParaRPr lang="en-US" sz="1400" dirty="0">
              <a:solidFill>
                <a:schemeClr val="tx1"/>
              </a:solidFill>
              <a:latin typeface="Consolas" charset="0"/>
              <a:ea typeface="Consolas" charset="0"/>
              <a:cs typeface="Consolas" charset="0"/>
            </a:endParaRPr>
          </a:p>
        </p:txBody>
      </p:sp>
      <p:cxnSp>
        <p:nvCxnSpPr>
          <p:cNvPr id="20" name="Straight Arrow Connector 19"/>
          <p:cNvCxnSpPr>
            <a:stCxn id="6" idx="2"/>
          </p:cNvCxnSpPr>
          <p:nvPr/>
        </p:nvCxnSpPr>
        <p:spPr>
          <a:xfrm flipH="1">
            <a:off x="3221901" y="2518111"/>
            <a:ext cx="1" cy="628852"/>
          </a:xfrm>
          <a:prstGeom prst="straightConnector1">
            <a:avLst/>
          </a:prstGeom>
          <a:ln w="25400">
            <a:headEnd type="diamond" w="lg" len="lg"/>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2"/>
            <a:endCxn id="8" idx="0"/>
          </p:cNvCxnSpPr>
          <p:nvPr/>
        </p:nvCxnSpPr>
        <p:spPr>
          <a:xfrm flipH="1">
            <a:off x="3221902" y="3124504"/>
            <a:ext cx="1" cy="414491"/>
          </a:xfrm>
          <a:prstGeom prst="straightConnector1">
            <a:avLst/>
          </a:prstGeom>
          <a:ln w="25400">
            <a:headEnd type="diamond" w="lg" len="lg"/>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982468" y="3820356"/>
            <a:ext cx="1401705" cy="687564"/>
          </a:xfrm>
          <a:prstGeom prst="straightConnector1">
            <a:avLst/>
          </a:prstGeom>
          <a:ln w="25400">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628825" y="3817897"/>
            <a:ext cx="26115" cy="700772"/>
          </a:xfrm>
          <a:prstGeom prst="straightConnector1">
            <a:avLst/>
          </a:prstGeom>
          <a:ln w="25400">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945095" y="3846772"/>
            <a:ext cx="1214421" cy="661148"/>
          </a:xfrm>
          <a:prstGeom prst="straightConnector1">
            <a:avLst/>
          </a:prstGeom>
          <a:ln w="25400">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159516" y="3880447"/>
            <a:ext cx="343364" cy="369332"/>
          </a:xfrm>
          <a:prstGeom prst="rect">
            <a:avLst/>
          </a:prstGeom>
          <a:noFill/>
        </p:spPr>
        <p:txBody>
          <a:bodyPr wrap="none" rtlCol="0">
            <a:spAutoFit/>
          </a:bodyPr>
          <a:lstStyle/>
          <a:p>
            <a:r>
              <a:rPr lang="mr-IN" smtClean="0"/>
              <a:t>…</a:t>
            </a:r>
            <a:endParaRPr lang="en-US" dirty="0"/>
          </a:p>
        </p:txBody>
      </p:sp>
      <p:cxnSp>
        <p:nvCxnSpPr>
          <p:cNvPr id="26" name="Straight Arrow Connector 25"/>
          <p:cNvCxnSpPr/>
          <p:nvPr/>
        </p:nvCxnSpPr>
        <p:spPr>
          <a:xfrm>
            <a:off x="9130452" y="2595113"/>
            <a:ext cx="0" cy="551850"/>
          </a:xfrm>
          <a:prstGeom prst="straightConnector1">
            <a:avLst/>
          </a:prstGeom>
          <a:ln w="25400">
            <a:solidFill>
              <a:schemeClr val="accent6"/>
            </a:solidFill>
            <a:headEnd type="diamond" w="lg" len="lg"/>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6997566" y="3507430"/>
            <a:ext cx="2095333" cy="1742758"/>
          </a:xfrm>
          <a:prstGeom prst="straightConnector1">
            <a:avLst/>
          </a:prstGeom>
          <a:ln w="25400">
            <a:solidFill>
              <a:schemeClr val="accent6"/>
            </a:solidFill>
            <a:prstDash val="sysDot"/>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42" name="Table 41"/>
          <p:cNvGraphicFramePr>
            <a:graphicFrameLocks noGrp="1"/>
          </p:cNvGraphicFramePr>
          <p:nvPr>
            <p:extLst/>
          </p:nvPr>
        </p:nvGraphicFramePr>
        <p:xfrm>
          <a:off x="1027343" y="5296487"/>
          <a:ext cx="4373880" cy="281361"/>
        </p:xfrm>
        <a:graphic>
          <a:graphicData uri="http://schemas.openxmlformats.org/drawingml/2006/table">
            <a:tbl>
              <a:tblPr firstRow="1" bandRow="1">
                <a:tableStyleId>{7DF18680-E054-41AD-8BC1-D1AEF772440D}</a:tableStyleId>
              </a:tblPr>
              <a:tblGrid>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tblGrid>
              <a:tr h="281361">
                <a:tc>
                  <a:txBody>
                    <a:bodyPr/>
                    <a:lstStyle/>
                    <a:p>
                      <a:endParaRPr lang="en-US" sz="100" dirty="0"/>
                    </a:p>
                  </a:txBody>
                  <a:tcPr>
                    <a:solidFill>
                      <a:schemeClr val="accent5">
                        <a:lumMod val="75000"/>
                      </a:schemeClr>
                    </a:solidFill>
                  </a:tcPr>
                </a:tc>
                <a:tc>
                  <a:txBody>
                    <a:bodyPr/>
                    <a:lstStyle/>
                    <a:p>
                      <a:endParaRPr lang="en-US" sz="100" dirty="0"/>
                    </a:p>
                  </a:txBody>
                  <a:tcPr/>
                </a:tc>
                <a:tc>
                  <a:txBody>
                    <a:bodyPr/>
                    <a:lstStyle/>
                    <a:p>
                      <a:endParaRPr lang="en-US" sz="100"/>
                    </a:p>
                  </a:txBody>
                  <a:tcPr/>
                </a:tc>
                <a:tc>
                  <a:txBody>
                    <a:bodyPr/>
                    <a:lstStyle/>
                    <a:p>
                      <a:endParaRPr lang="en-US" sz="100"/>
                    </a:p>
                  </a:txBody>
                  <a:tcPr/>
                </a:tc>
                <a:tc>
                  <a:txBody>
                    <a:bodyPr/>
                    <a:lstStyle/>
                    <a:p>
                      <a:endParaRPr lang="en-US" sz="100" dirty="0"/>
                    </a:p>
                  </a:txBody>
                  <a:tcPr/>
                </a:tc>
                <a:tc>
                  <a:txBody>
                    <a:bodyPr/>
                    <a:lstStyle/>
                    <a:p>
                      <a:endParaRPr lang="en-US" sz="100"/>
                    </a:p>
                  </a:txBody>
                  <a:tcPr/>
                </a:tc>
                <a:tc>
                  <a:txBody>
                    <a:bodyPr/>
                    <a:lstStyle/>
                    <a:p>
                      <a:endParaRPr lang="en-US" sz="100" dirty="0"/>
                    </a:p>
                  </a:txBody>
                  <a:tcPr/>
                </a:tc>
                <a:tc>
                  <a:txBody>
                    <a:bodyPr/>
                    <a:lstStyle/>
                    <a:p>
                      <a:endParaRPr lang="en-US" sz="100" dirty="0"/>
                    </a:p>
                  </a:txBody>
                  <a:tcPr>
                    <a:solidFill>
                      <a:schemeClr val="accent5">
                        <a:lumMod val="75000"/>
                      </a:schemeClr>
                    </a:solidFill>
                  </a:tcPr>
                </a:tc>
                <a:tc>
                  <a:txBody>
                    <a:bodyPr/>
                    <a:lstStyle/>
                    <a:p>
                      <a:endParaRPr lang="en-US" sz="100" dirty="0"/>
                    </a:p>
                  </a:txBody>
                  <a:tcPr/>
                </a:tc>
                <a:tc>
                  <a:txBody>
                    <a:bodyPr/>
                    <a:lstStyle/>
                    <a:p>
                      <a:endParaRPr lang="en-US" sz="100"/>
                    </a:p>
                  </a:txBody>
                  <a:tcPr/>
                </a:tc>
                <a:tc>
                  <a:txBody>
                    <a:bodyPr/>
                    <a:lstStyle/>
                    <a:p>
                      <a:endParaRPr lang="en-US" sz="100" dirty="0"/>
                    </a:p>
                  </a:txBody>
                  <a:tcPr/>
                </a:tc>
                <a:tc>
                  <a:txBody>
                    <a:bodyPr/>
                    <a:lstStyle/>
                    <a:p>
                      <a:endParaRPr lang="en-US" sz="100" dirty="0"/>
                    </a:p>
                  </a:txBody>
                  <a:tcPr/>
                </a:tc>
                <a:tc>
                  <a:txBody>
                    <a:bodyPr/>
                    <a:lstStyle/>
                    <a:p>
                      <a:endParaRPr lang="en-US" sz="100"/>
                    </a:p>
                  </a:txBody>
                  <a:tcPr/>
                </a:tc>
                <a:tc>
                  <a:txBody>
                    <a:bodyPr/>
                    <a:lstStyle/>
                    <a:p>
                      <a:endParaRPr lang="en-US" sz="100" dirty="0"/>
                    </a:p>
                  </a:txBody>
                  <a:tcPr/>
                </a:tc>
                <a:tc>
                  <a:txBody>
                    <a:bodyPr/>
                    <a:lstStyle/>
                    <a:p>
                      <a:endParaRPr lang="en-US" sz="100" dirty="0"/>
                    </a:p>
                  </a:txBody>
                  <a:tcPr>
                    <a:solidFill>
                      <a:schemeClr val="accent5">
                        <a:lumMod val="75000"/>
                      </a:schemeClr>
                    </a:solidFill>
                  </a:tcPr>
                </a:tc>
                <a:tc>
                  <a:txBody>
                    <a:bodyPr/>
                    <a:lstStyle/>
                    <a:p>
                      <a:endParaRPr lang="en-US" sz="100"/>
                    </a:p>
                  </a:txBody>
                  <a:tcPr/>
                </a:tc>
                <a:tc>
                  <a:txBody>
                    <a:bodyPr/>
                    <a:lstStyle/>
                    <a:p>
                      <a:endParaRPr lang="en-US" sz="100"/>
                    </a:p>
                  </a:txBody>
                  <a:tcPr/>
                </a:tc>
                <a:tc>
                  <a:txBody>
                    <a:bodyPr/>
                    <a:lstStyle/>
                    <a:p>
                      <a:endParaRPr lang="en-US" sz="100"/>
                    </a:p>
                  </a:txBody>
                  <a:tcPr/>
                </a:tc>
                <a:tc>
                  <a:txBody>
                    <a:bodyPr/>
                    <a:lstStyle/>
                    <a:p>
                      <a:endParaRPr lang="en-US" sz="100"/>
                    </a:p>
                  </a:txBody>
                  <a:tcPr/>
                </a:tc>
                <a:tc>
                  <a:txBody>
                    <a:bodyPr/>
                    <a:lstStyle/>
                    <a:p>
                      <a:endParaRPr lang="en-US" sz="100"/>
                    </a:p>
                  </a:txBody>
                  <a:tcPr/>
                </a:tc>
                <a:tc>
                  <a:txBody>
                    <a:bodyPr/>
                    <a:lstStyle/>
                    <a:p>
                      <a:endParaRPr lang="en-US" sz="100" dirty="0"/>
                    </a:p>
                  </a:txBody>
                  <a:tcPr/>
                </a:tc>
              </a:tr>
            </a:tbl>
          </a:graphicData>
        </a:graphic>
      </p:graphicFrame>
      <p:sp>
        <p:nvSpPr>
          <p:cNvPr id="43" name="Rectangle 42"/>
          <p:cNvSpPr/>
          <p:nvPr/>
        </p:nvSpPr>
        <p:spPr>
          <a:xfrm>
            <a:off x="2724406" y="5270071"/>
            <a:ext cx="979755" cy="307777"/>
          </a:xfrm>
          <a:prstGeom prst="rect">
            <a:avLst/>
          </a:prstGeom>
        </p:spPr>
        <p:txBody>
          <a:bodyPr wrap="none">
            <a:spAutoFit/>
          </a:bodyPr>
          <a:lstStyle/>
          <a:p>
            <a:pPr algn="ctr"/>
            <a:r>
              <a:rPr lang="en-US" sz="1400" dirty="0" smtClean="0">
                <a:latin typeface="Consolas" charset="0"/>
                <a:ea typeface="Consolas" charset="0"/>
                <a:cs typeface="Consolas" charset="0"/>
              </a:rPr>
              <a:t>Tracks[]</a:t>
            </a:r>
            <a:endParaRPr lang="en-US" sz="1400" dirty="0">
              <a:solidFill>
                <a:schemeClr val="tx1"/>
              </a:solidFill>
              <a:latin typeface="Consolas" charset="0"/>
              <a:ea typeface="Consolas" charset="0"/>
              <a:cs typeface="Consolas" charset="0"/>
            </a:endParaRPr>
          </a:p>
        </p:txBody>
      </p:sp>
      <p:sp>
        <p:nvSpPr>
          <p:cNvPr id="44" name="Curved Up Arrow 43"/>
          <p:cNvSpPr/>
          <p:nvPr/>
        </p:nvSpPr>
        <p:spPr>
          <a:xfrm flipH="1">
            <a:off x="982468" y="5629012"/>
            <a:ext cx="6101726" cy="484559"/>
          </a:xfrm>
          <a:prstGeom prst="curved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8" name="Straight Arrow Connector 47"/>
          <p:cNvCxnSpPr/>
          <p:nvPr/>
        </p:nvCxnSpPr>
        <p:spPr>
          <a:xfrm flipH="1" flipV="1">
            <a:off x="982468" y="4842113"/>
            <a:ext cx="114812" cy="3973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564018" y="4855321"/>
            <a:ext cx="1284" cy="44116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4059632" y="4828907"/>
            <a:ext cx="143513" cy="4369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227545" y="5957568"/>
            <a:ext cx="2800510" cy="369332"/>
          </a:xfrm>
          <a:prstGeom prst="rect">
            <a:avLst/>
          </a:prstGeom>
          <a:noFill/>
        </p:spPr>
        <p:txBody>
          <a:bodyPr wrap="none" rtlCol="0">
            <a:spAutoFit/>
          </a:bodyPr>
          <a:lstStyle/>
          <a:p>
            <a:r>
              <a:rPr lang="en-US" dirty="0" smtClean="0"/>
              <a:t>“Single” device to host copy</a:t>
            </a:r>
            <a:endParaRPr lang="en-US" dirty="0"/>
          </a:p>
        </p:txBody>
      </p:sp>
      <p:sp>
        <p:nvSpPr>
          <p:cNvPr id="65" name="TextBox 64"/>
          <p:cNvSpPr txBox="1"/>
          <p:nvPr/>
        </p:nvSpPr>
        <p:spPr>
          <a:xfrm>
            <a:off x="4403981" y="4890475"/>
            <a:ext cx="1386277" cy="369332"/>
          </a:xfrm>
          <a:prstGeom prst="rect">
            <a:avLst/>
          </a:prstGeom>
          <a:noFill/>
        </p:spPr>
        <p:txBody>
          <a:bodyPr wrap="none" rtlCol="0">
            <a:spAutoFit/>
          </a:bodyPr>
          <a:lstStyle/>
          <a:p>
            <a:r>
              <a:rPr lang="en-US" dirty="0" smtClean="0"/>
              <a:t>Move / Copy</a:t>
            </a:r>
            <a:endParaRPr lang="en-US" dirty="0"/>
          </a:p>
        </p:txBody>
      </p:sp>
      <p:sp>
        <p:nvSpPr>
          <p:cNvPr id="3" name="Slide Number Placeholder 2"/>
          <p:cNvSpPr>
            <a:spLocks noGrp="1"/>
          </p:cNvSpPr>
          <p:nvPr>
            <p:ph type="sldNum" sz="quarter" idx="12"/>
          </p:nvPr>
        </p:nvSpPr>
        <p:spPr/>
        <p:txBody>
          <a:bodyPr/>
          <a:lstStyle/>
          <a:p>
            <a:fld id="{9B39027B-A487-B54F-B0E9-CD026340DBA7}" type="slidenum">
              <a:rPr lang="en-US" smtClean="0"/>
              <a:t>25</a:t>
            </a:fld>
            <a:endParaRPr lang="en-US"/>
          </a:p>
        </p:txBody>
      </p:sp>
    </p:spTree>
    <p:extLst>
      <p:ext uri="{BB962C8B-B14F-4D97-AF65-F5344CB8AC3E}">
        <p14:creationId xmlns:p14="http://schemas.microsoft.com/office/powerpoint/2010/main" val="16487610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 after transfer bundling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687" y="1690688"/>
            <a:ext cx="6339620" cy="305438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6464" y="1690688"/>
            <a:ext cx="2194559" cy="33607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9227" y="4843913"/>
            <a:ext cx="6146800" cy="1816100"/>
          </a:xfrm>
          <a:prstGeom prst="rect">
            <a:avLst/>
          </a:prstGeom>
        </p:spPr>
      </p:pic>
      <p:sp>
        <p:nvSpPr>
          <p:cNvPr id="3" name="Slide Number Placeholder 2"/>
          <p:cNvSpPr>
            <a:spLocks noGrp="1"/>
          </p:cNvSpPr>
          <p:nvPr>
            <p:ph type="sldNum" sz="quarter" idx="12"/>
          </p:nvPr>
        </p:nvSpPr>
        <p:spPr/>
        <p:txBody>
          <a:bodyPr/>
          <a:lstStyle/>
          <a:p>
            <a:fld id="{9B39027B-A487-B54F-B0E9-CD026340DBA7}" type="slidenum">
              <a:rPr lang="en-US" smtClean="0"/>
              <a:t>26</a:t>
            </a:fld>
            <a:endParaRPr lang="en-US"/>
          </a:p>
        </p:txBody>
      </p:sp>
    </p:spTree>
    <p:extLst>
      <p:ext uri="{BB962C8B-B14F-4D97-AF65-F5344CB8AC3E}">
        <p14:creationId xmlns:p14="http://schemas.microsoft.com/office/powerpoint/2010/main" val="21122930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Going Fortran (≤ 77)</a:t>
            </a:r>
            <a:endParaRPr lang="en-US" dirty="0"/>
          </a:p>
        </p:txBody>
      </p:sp>
      <p:sp>
        <p:nvSpPr>
          <p:cNvPr id="7" name="Rectangle 6"/>
          <p:cNvSpPr/>
          <p:nvPr/>
        </p:nvSpPr>
        <p:spPr>
          <a:xfrm>
            <a:off x="838198" y="4246494"/>
            <a:ext cx="5716605" cy="1522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838198" y="2856158"/>
            <a:ext cx="5716605" cy="1522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12" name="Table 11"/>
          <p:cNvGraphicFramePr>
            <a:graphicFrameLocks noGrp="1"/>
          </p:cNvGraphicFramePr>
          <p:nvPr>
            <p:extLst/>
          </p:nvPr>
        </p:nvGraphicFramePr>
        <p:xfrm>
          <a:off x="2282122" y="5355371"/>
          <a:ext cx="2809506" cy="185060"/>
        </p:xfrm>
        <a:graphic>
          <a:graphicData uri="http://schemas.openxmlformats.org/drawingml/2006/table">
            <a:tbl>
              <a:tblPr firstRow="1" bandRow="1">
                <a:tableStyleId>{93296810-A885-4BE3-A3E7-6D5BEEA58F35}</a:tableStyleId>
              </a:tblPr>
              <a:tblGrid>
                <a:gridCol w="468251"/>
                <a:gridCol w="468251"/>
                <a:gridCol w="468251"/>
                <a:gridCol w="468251"/>
                <a:gridCol w="468251"/>
                <a:gridCol w="468251"/>
              </a:tblGrid>
              <a:tr h="185060">
                <a:tc>
                  <a:txBody>
                    <a:bodyPr/>
                    <a:lstStyle/>
                    <a:p>
                      <a:endParaRPr lang="en-US" sz="100" dirty="0">
                        <a:solidFill>
                          <a:schemeClr val="accent6"/>
                        </a:solidFill>
                      </a:endParaRPr>
                    </a:p>
                  </a:txBody>
                  <a:tcPr/>
                </a:tc>
                <a:tc>
                  <a:txBody>
                    <a:bodyPr/>
                    <a:lstStyle/>
                    <a:p>
                      <a:endParaRPr lang="en-US" sz="100">
                        <a:solidFill>
                          <a:schemeClr val="accent6"/>
                        </a:solidFill>
                      </a:endParaRPr>
                    </a:p>
                  </a:txBody>
                  <a:tcPr/>
                </a:tc>
                <a:tc>
                  <a:txBody>
                    <a:bodyPr/>
                    <a:lstStyle/>
                    <a:p>
                      <a:endParaRPr lang="en-US" sz="100" dirty="0">
                        <a:solidFill>
                          <a:schemeClr val="accent6"/>
                        </a:solidFill>
                      </a:endParaRPr>
                    </a:p>
                  </a:txBody>
                  <a:tcPr/>
                </a:tc>
                <a:tc>
                  <a:txBody>
                    <a:bodyPr/>
                    <a:lstStyle/>
                    <a:p>
                      <a:endParaRPr lang="en-US" sz="100">
                        <a:solidFill>
                          <a:schemeClr val="accent6"/>
                        </a:solidFill>
                      </a:endParaRPr>
                    </a:p>
                  </a:txBody>
                  <a:tcPr/>
                </a:tc>
                <a:tc>
                  <a:txBody>
                    <a:bodyPr/>
                    <a:lstStyle/>
                    <a:p>
                      <a:endParaRPr lang="en-US" sz="100" dirty="0">
                        <a:solidFill>
                          <a:schemeClr val="accent6"/>
                        </a:solidFill>
                      </a:endParaRPr>
                    </a:p>
                  </a:txBody>
                  <a:tcPr/>
                </a:tc>
                <a:tc>
                  <a:txBody>
                    <a:bodyPr/>
                    <a:lstStyle/>
                    <a:p>
                      <a:endParaRPr lang="en-US" sz="100" dirty="0">
                        <a:solidFill>
                          <a:schemeClr val="accent6"/>
                        </a:solidFill>
                      </a:endParaRPr>
                    </a:p>
                  </a:txBody>
                  <a:tcPr/>
                </a:tc>
              </a:tr>
            </a:tbl>
          </a:graphicData>
        </a:graphic>
      </p:graphicFrame>
      <p:sp>
        <p:nvSpPr>
          <p:cNvPr id="19" name="TextBox 18"/>
          <p:cNvSpPr txBox="1"/>
          <p:nvPr/>
        </p:nvSpPr>
        <p:spPr>
          <a:xfrm>
            <a:off x="6644390" y="2762129"/>
            <a:ext cx="599844" cy="369332"/>
          </a:xfrm>
          <a:prstGeom prst="rect">
            <a:avLst/>
          </a:prstGeom>
          <a:noFill/>
        </p:spPr>
        <p:txBody>
          <a:bodyPr wrap="none" rtlCol="0">
            <a:spAutoFit/>
          </a:bodyPr>
          <a:lstStyle/>
          <a:p>
            <a:r>
              <a:rPr lang="en-US" dirty="0" smtClean="0"/>
              <a:t>Hit[]</a:t>
            </a:r>
            <a:endParaRPr lang="en-US" dirty="0"/>
          </a:p>
        </p:txBody>
      </p:sp>
      <p:sp>
        <p:nvSpPr>
          <p:cNvPr id="21" name="TextBox 20"/>
          <p:cNvSpPr txBox="1"/>
          <p:nvPr/>
        </p:nvSpPr>
        <p:spPr>
          <a:xfrm>
            <a:off x="6644390" y="4135527"/>
            <a:ext cx="625492" cy="369332"/>
          </a:xfrm>
          <a:prstGeom prst="rect">
            <a:avLst/>
          </a:prstGeom>
          <a:noFill/>
        </p:spPr>
        <p:txBody>
          <a:bodyPr wrap="none" rtlCol="0">
            <a:spAutoFit/>
          </a:bodyPr>
          <a:lstStyle/>
          <a:p>
            <a:r>
              <a:rPr lang="en-US" dirty="0" smtClean="0"/>
              <a:t>Bin[]</a:t>
            </a:r>
            <a:endParaRPr lang="en-US" dirty="0"/>
          </a:p>
        </p:txBody>
      </p:sp>
      <p:sp>
        <p:nvSpPr>
          <p:cNvPr id="22" name="TextBox 21"/>
          <p:cNvSpPr txBox="1"/>
          <p:nvPr/>
        </p:nvSpPr>
        <p:spPr>
          <a:xfrm>
            <a:off x="5139007" y="5240499"/>
            <a:ext cx="1543499" cy="369332"/>
          </a:xfrm>
          <a:prstGeom prst="rect">
            <a:avLst/>
          </a:prstGeom>
          <a:noFill/>
        </p:spPr>
        <p:txBody>
          <a:bodyPr wrap="none" rtlCol="0">
            <a:spAutoFit/>
          </a:bodyPr>
          <a:lstStyle/>
          <a:p>
            <a:r>
              <a:rPr lang="en-US" dirty="0" err="1" smtClean="0"/>
              <a:t>LayerOfHitsCU</a:t>
            </a:r>
            <a:endParaRPr lang="en-US" dirty="0"/>
          </a:p>
        </p:txBody>
      </p:sp>
      <p:cxnSp>
        <p:nvCxnSpPr>
          <p:cNvPr id="24" name="Straight Arrow Connector 23"/>
          <p:cNvCxnSpPr/>
          <p:nvPr/>
        </p:nvCxnSpPr>
        <p:spPr>
          <a:xfrm flipH="1" flipV="1">
            <a:off x="915946" y="2932282"/>
            <a:ext cx="1759879" cy="2515619"/>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p:cNvCxnSpPr>
            <a:endCxn id="7" idx="1"/>
          </p:cNvCxnSpPr>
          <p:nvPr/>
        </p:nvCxnSpPr>
        <p:spPr>
          <a:xfrm flipH="1" flipV="1">
            <a:off x="838198" y="4322619"/>
            <a:ext cx="1645590" cy="112528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p:cNvCxnSpPr/>
          <p:nvPr/>
        </p:nvCxnSpPr>
        <p:spPr>
          <a:xfrm flipH="1" flipV="1">
            <a:off x="2483787" y="2932282"/>
            <a:ext cx="620928" cy="2504928"/>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p:cNvCxnSpPr/>
          <p:nvPr/>
        </p:nvCxnSpPr>
        <p:spPr>
          <a:xfrm flipH="1" flipV="1">
            <a:off x="2518620" y="4315722"/>
            <a:ext cx="349245" cy="1109443"/>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3465884" y="4700594"/>
            <a:ext cx="343364" cy="369332"/>
          </a:xfrm>
          <a:prstGeom prst="rect">
            <a:avLst/>
          </a:prstGeom>
          <a:noFill/>
        </p:spPr>
        <p:txBody>
          <a:bodyPr wrap="none" rtlCol="0">
            <a:spAutoFit/>
          </a:bodyPr>
          <a:lstStyle/>
          <a:p>
            <a:r>
              <a:rPr lang="mr-IN" dirty="0" smtClean="0"/>
              <a:t>…</a:t>
            </a:r>
            <a:endParaRPr lang="en-US" dirty="0"/>
          </a:p>
        </p:txBody>
      </p:sp>
      <p:sp>
        <p:nvSpPr>
          <p:cNvPr id="40" name="TextBox 39"/>
          <p:cNvSpPr txBox="1"/>
          <p:nvPr/>
        </p:nvSpPr>
        <p:spPr>
          <a:xfrm>
            <a:off x="885524" y="2098307"/>
            <a:ext cx="1563441" cy="369332"/>
          </a:xfrm>
          <a:prstGeom prst="rect">
            <a:avLst/>
          </a:prstGeom>
          <a:noFill/>
        </p:spPr>
        <p:txBody>
          <a:bodyPr wrap="none" rtlCol="0">
            <a:spAutoFit/>
          </a:bodyPr>
          <a:lstStyle/>
          <a:p>
            <a:r>
              <a:rPr lang="en-US" dirty="0" err="1" smtClean="0"/>
              <a:t>EventOfHitsCU</a:t>
            </a:r>
            <a:endParaRPr lang="en-US" dirty="0"/>
          </a:p>
        </p:txBody>
      </p:sp>
      <p:sp>
        <p:nvSpPr>
          <p:cNvPr id="42" name="Rectangle 41"/>
          <p:cNvSpPr/>
          <p:nvPr/>
        </p:nvSpPr>
        <p:spPr>
          <a:xfrm>
            <a:off x="750771" y="1982804"/>
            <a:ext cx="6493464" cy="40811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7791800" y="3146197"/>
            <a:ext cx="4000808" cy="2585323"/>
          </a:xfrm>
          <a:prstGeom prst="rect">
            <a:avLst/>
          </a:prstGeom>
          <a:noFill/>
        </p:spPr>
        <p:txBody>
          <a:bodyPr wrap="square" rtlCol="0">
            <a:spAutoFit/>
          </a:bodyPr>
          <a:lstStyle/>
          <a:p>
            <a:pPr marL="285750" indent="-285750">
              <a:buFont typeface="Arial" charset="0"/>
              <a:buChar char="•"/>
            </a:pPr>
            <a:r>
              <a:rPr lang="en-US" dirty="0" smtClean="0"/>
              <a:t>Allocate one big array</a:t>
            </a:r>
          </a:p>
          <a:p>
            <a:pPr marL="742950" lvl="1" indent="-285750">
              <a:buFont typeface="Arial" charset="0"/>
              <a:buChar char="•"/>
            </a:pPr>
            <a:r>
              <a:rPr lang="en-US" dirty="0" smtClean="0"/>
              <a:t>On CPU and GPU</a:t>
            </a:r>
          </a:p>
          <a:p>
            <a:pPr marL="285750" indent="-285750">
              <a:buFont typeface="Arial" charset="0"/>
              <a:buChar char="•"/>
            </a:pPr>
            <a:endParaRPr lang="en-US" dirty="0"/>
          </a:p>
          <a:p>
            <a:pPr marL="285750" indent="-285750">
              <a:buFont typeface="Arial" charset="0"/>
              <a:buChar char="•"/>
            </a:pPr>
            <a:r>
              <a:rPr lang="en-US" dirty="0" smtClean="0"/>
              <a:t>Flatten the structure</a:t>
            </a:r>
          </a:p>
          <a:p>
            <a:pPr marL="285750" indent="-285750">
              <a:buFont typeface="Arial" charset="0"/>
              <a:buChar char="•"/>
            </a:pPr>
            <a:r>
              <a:rPr lang="en-US" dirty="0" smtClean="0"/>
              <a:t>Bundle transfers</a:t>
            </a:r>
          </a:p>
          <a:p>
            <a:pPr marL="742950" lvl="1" indent="-285750">
              <a:buFont typeface="Arial" charset="0"/>
              <a:buChar char="•"/>
            </a:pPr>
            <a:r>
              <a:rPr lang="en-US" dirty="0" smtClean="0"/>
              <a:t>Pre-copy small vectors into the large CPU array</a:t>
            </a:r>
          </a:p>
          <a:p>
            <a:pPr marL="285750" indent="-285750">
              <a:buFont typeface="Arial" charset="0"/>
              <a:buChar char="•"/>
            </a:pPr>
            <a:endParaRPr lang="en-US" dirty="0" smtClean="0"/>
          </a:p>
          <a:p>
            <a:pPr marL="285750" indent="-285750">
              <a:buFont typeface="Arial" charset="0"/>
              <a:buChar char="•"/>
            </a:pPr>
            <a:r>
              <a:rPr lang="en-US" dirty="0" smtClean="0"/>
              <a:t>Layers point to these large arrays</a:t>
            </a:r>
            <a:endParaRPr lang="en-US" dirty="0"/>
          </a:p>
        </p:txBody>
      </p:sp>
      <p:sp>
        <p:nvSpPr>
          <p:cNvPr id="3" name="Slide Number Placeholder 2"/>
          <p:cNvSpPr>
            <a:spLocks noGrp="1"/>
          </p:cNvSpPr>
          <p:nvPr>
            <p:ph type="sldNum" sz="quarter" idx="12"/>
          </p:nvPr>
        </p:nvSpPr>
        <p:spPr/>
        <p:txBody>
          <a:bodyPr/>
          <a:lstStyle/>
          <a:p>
            <a:fld id="{9B39027B-A487-B54F-B0E9-CD026340DBA7}" type="slidenum">
              <a:rPr lang="en-US" smtClean="0"/>
              <a:t>27</a:t>
            </a:fld>
            <a:endParaRPr lang="en-US"/>
          </a:p>
        </p:txBody>
      </p:sp>
    </p:spTree>
    <p:extLst>
      <p:ext uri="{BB962C8B-B14F-4D97-AF65-F5344CB8AC3E}">
        <p14:creationId xmlns:p14="http://schemas.microsoft.com/office/powerpoint/2010/main" val="12562824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Going back from Fortran</a:t>
            </a:r>
            <a:endParaRPr lang="en-US" dirty="0"/>
          </a:p>
        </p:txBody>
      </p:sp>
      <p:sp>
        <p:nvSpPr>
          <p:cNvPr id="7" name="Rectangle 6"/>
          <p:cNvSpPr/>
          <p:nvPr/>
        </p:nvSpPr>
        <p:spPr>
          <a:xfrm>
            <a:off x="838198" y="4246494"/>
            <a:ext cx="5716605" cy="1522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838198" y="2856158"/>
            <a:ext cx="5716605" cy="1522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12" name="Table 11"/>
          <p:cNvGraphicFramePr>
            <a:graphicFrameLocks noGrp="1"/>
          </p:cNvGraphicFramePr>
          <p:nvPr/>
        </p:nvGraphicFramePr>
        <p:xfrm>
          <a:off x="2282122" y="5355371"/>
          <a:ext cx="2809506" cy="185060"/>
        </p:xfrm>
        <a:graphic>
          <a:graphicData uri="http://schemas.openxmlformats.org/drawingml/2006/table">
            <a:tbl>
              <a:tblPr firstRow="1" bandRow="1">
                <a:tableStyleId>{93296810-A885-4BE3-A3E7-6D5BEEA58F35}</a:tableStyleId>
              </a:tblPr>
              <a:tblGrid>
                <a:gridCol w="468251"/>
                <a:gridCol w="468251"/>
                <a:gridCol w="468251"/>
                <a:gridCol w="468251"/>
                <a:gridCol w="468251"/>
                <a:gridCol w="468251"/>
              </a:tblGrid>
              <a:tr h="185060">
                <a:tc>
                  <a:txBody>
                    <a:bodyPr/>
                    <a:lstStyle/>
                    <a:p>
                      <a:endParaRPr lang="en-US" sz="100" dirty="0">
                        <a:solidFill>
                          <a:schemeClr val="accent6"/>
                        </a:solidFill>
                      </a:endParaRPr>
                    </a:p>
                  </a:txBody>
                  <a:tcPr/>
                </a:tc>
                <a:tc>
                  <a:txBody>
                    <a:bodyPr/>
                    <a:lstStyle/>
                    <a:p>
                      <a:endParaRPr lang="en-US" sz="100">
                        <a:solidFill>
                          <a:schemeClr val="accent6"/>
                        </a:solidFill>
                      </a:endParaRPr>
                    </a:p>
                  </a:txBody>
                  <a:tcPr/>
                </a:tc>
                <a:tc>
                  <a:txBody>
                    <a:bodyPr/>
                    <a:lstStyle/>
                    <a:p>
                      <a:endParaRPr lang="en-US" sz="100" dirty="0">
                        <a:solidFill>
                          <a:schemeClr val="accent6"/>
                        </a:solidFill>
                      </a:endParaRPr>
                    </a:p>
                  </a:txBody>
                  <a:tcPr/>
                </a:tc>
                <a:tc>
                  <a:txBody>
                    <a:bodyPr/>
                    <a:lstStyle/>
                    <a:p>
                      <a:endParaRPr lang="en-US" sz="100">
                        <a:solidFill>
                          <a:schemeClr val="accent6"/>
                        </a:solidFill>
                      </a:endParaRPr>
                    </a:p>
                  </a:txBody>
                  <a:tcPr/>
                </a:tc>
                <a:tc>
                  <a:txBody>
                    <a:bodyPr/>
                    <a:lstStyle/>
                    <a:p>
                      <a:endParaRPr lang="en-US" sz="100" dirty="0">
                        <a:solidFill>
                          <a:schemeClr val="accent6"/>
                        </a:solidFill>
                      </a:endParaRPr>
                    </a:p>
                  </a:txBody>
                  <a:tcPr/>
                </a:tc>
                <a:tc>
                  <a:txBody>
                    <a:bodyPr/>
                    <a:lstStyle/>
                    <a:p>
                      <a:endParaRPr lang="en-US" sz="100" dirty="0">
                        <a:solidFill>
                          <a:schemeClr val="accent6"/>
                        </a:solidFill>
                      </a:endParaRPr>
                    </a:p>
                  </a:txBody>
                  <a:tcPr/>
                </a:tc>
              </a:tr>
            </a:tbl>
          </a:graphicData>
        </a:graphic>
      </p:graphicFrame>
      <p:sp>
        <p:nvSpPr>
          <p:cNvPr id="19" name="TextBox 18"/>
          <p:cNvSpPr txBox="1"/>
          <p:nvPr/>
        </p:nvSpPr>
        <p:spPr>
          <a:xfrm>
            <a:off x="6644390" y="2762129"/>
            <a:ext cx="599844" cy="369332"/>
          </a:xfrm>
          <a:prstGeom prst="rect">
            <a:avLst/>
          </a:prstGeom>
          <a:noFill/>
        </p:spPr>
        <p:txBody>
          <a:bodyPr wrap="none" rtlCol="0">
            <a:spAutoFit/>
          </a:bodyPr>
          <a:lstStyle/>
          <a:p>
            <a:r>
              <a:rPr lang="en-US" dirty="0" smtClean="0"/>
              <a:t>Hit[]</a:t>
            </a:r>
            <a:endParaRPr lang="en-US" dirty="0"/>
          </a:p>
        </p:txBody>
      </p:sp>
      <p:sp>
        <p:nvSpPr>
          <p:cNvPr id="21" name="TextBox 20"/>
          <p:cNvSpPr txBox="1"/>
          <p:nvPr/>
        </p:nvSpPr>
        <p:spPr>
          <a:xfrm>
            <a:off x="6644390" y="4135527"/>
            <a:ext cx="625492" cy="369332"/>
          </a:xfrm>
          <a:prstGeom prst="rect">
            <a:avLst/>
          </a:prstGeom>
          <a:noFill/>
        </p:spPr>
        <p:txBody>
          <a:bodyPr wrap="none" rtlCol="0">
            <a:spAutoFit/>
          </a:bodyPr>
          <a:lstStyle/>
          <a:p>
            <a:r>
              <a:rPr lang="en-US" dirty="0" smtClean="0"/>
              <a:t>Bin[]</a:t>
            </a:r>
            <a:endParaRPr lang="en-US" dirty="0"/>
          </a:p>
        </p:txBody>
      </p:sp>
      <p:sp>
        <p:nvSpPr>
          <p:cNvPr id="22" name="TextBox 21"/>
          <p:cNvSpPr txBox="1"/>
          <p:nvPr/>
        </p:nvSpPr>
        <p:spPr>
          <a:xfrm>
            <a:off x="5139007" y="5240499"/>
            <a:ext cx="1543499" cy="369332"/>
          </a:xfrm>
          <a:prstGeom prst="rect">
            <a:avLst/>
          </a:prstGeom>
          <a:noFill/>
        </p:spPr>
        <p:txBody>
          <a:bodyPr wrap="none" rtlCol="0">
            <a:spAutoFit/>
          </a:bodyPr>
          <a:lstStyle/>
          <a:p>
            <a:r>
              <a:rPr lang="en-US" dirty="0" err="1" smtClean="0"/>
              <a:t>LayerOfHitsCU</a:t>
            </a:r>
            <a:endParaRPr lang="en-US" dirty="0"/>
          </a:p>
        </p:txBody>
      </p:sp>
      <p:cxnSp>
        <p:nvCxnSpPr>
          <p:cNvPr id="24" name="Straight Arrow Connector 23"/>
          <p:cNvCxnSpPr/>
          <p:nvPr/>
        </p:nvCxnSpPr>
        <p:spPr>
          <a:xfrm flipH="1" flipV="1">
            <a:off x="915946" y="2932282"/>
            <a:ext cx="1759879" cy="2515619"/>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p:cNvCxnSpPr>
            <a:endCxn id="7" idx="1"/>
          </p:cNvCxnSpPr>
          <p:nvPr/>
        </p:nvCxnSpPr>
        <p:spPr>
          <a:xfrm flipH="1" flipV="1">
            <a:off x="838198" y="4322619"/>
            <a:ext cx="1645590" cy="112528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p:cNvCxnSpPr/>
          <p:nvPr/>
        </p:nvCxnSpPr>
        <p:spPr>
          <a:xfrm flipH="1" flipV="1">
            <a:off x="2483787" y="2932282"/>
            <a:ext cx="620928" cy="2504928"/>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p:cNvCxnSpPr/>
          <p:nvPr/>
        </p:nvCxnSpPr>
        <p:spPr>
          <a:xfrm flipH="1" flipV="1">
            <a:off x="2518620" y="4315722"/>
            <a:ext cx="349245" cy="1109443"/>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3465884" y="4700594"/>
            <a:ext cx="343364" cy="369332"/>
          </a:xfrm>
          <a:prstGeom prst="rect">
            <a:avLst/>
          </a:prstGeom>
          <a:noFill/>
        </p:spPr>
        <p:txBody>
          <a:bodyPr wrap="none" rtlCol="0">
            <a:spAutoFit/>
          </a:bodyPr>
          <a:lstStyle/>
          <a:p>
            <a:r>
              <a:rPr lang="mr-IN" dirty="0" smtClean="0"/>
              <a:t>…</a:t>
            </a:r>
            <a:endParaRPr lang="en-US" dirty="0"/>
          </a:p>
        </p:txBody>
      </p:sp>
      <p:sp>
        <p:nvSpPr>
          <p:cNvPr id="40" name="TextBox 39"/>
          <p:cNvSpPr txBox="1"/>
          <p:nvPr/>
        </p:nvSpPr>
        <p:spPr>
          <a:xfrm>
            <a:off x="885524" y="2098307"/>
            <a:ext cx="1563441" cy="369332"/>
          </a:xfrm>
          <a:prstGeom prst="rect">
            <a:avLst/>
          </a:prstGeom>
          <a:noFill/>
        </p:spPr>
        <p:txBody>
          <a:bodyPr wrap="none" rtlCol="0">
            <a:spAutoFit/>
          </a:bodyPr>
          <a:lstStyle/>
          <a:p>
            <a:r>
              <a:rPr lang="en-US" dirty="0" err="1" smtClean="0"/>
              <a:t>EventOfHitsCU</a:t>
            </a:r>
            <a:endParaRPr lang="en-US" dirty="0"/>
          </a:p>
        </p:txBody>
      </p:sp>
      <p:sp>
        <p:nvSpPr>
          <p:cNvPr id="42" name="Rectangle 41"/>
          <p:cNvSpPr/>
          <p:nvPr/>
        </p:nvSpPr>
        <p:spPr>
          <a:xfrm>
            <a:off x="750771" y="1982804"/>
            <a:ext cx="6493464" cy="40811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516604" y="2762129"/>
            <a:ext cx="4351345" cy="1754326"/>
          </a:xfrm>
          <a:prstGeom prst="rect">
            <a:avLst/>
          </a:prstGeom>
          <a:noFill/>
        </p:spPr>
        <p:txBody>
          <a:bodyPr wrap="square" rtlCol="0">
            <a:spAutoFit/>
          </a:bodyPr>
          <a:lstStyle/>
          <a:p>
            <a:pPr marL="285750" indent="-285750">
              <a:buFont typeface="Wingdings" charset="2"/>
              <a:buChar char="è"/>
            </a:pPr>
            <a:r>
              <a:rPr lang="en-US" dirty="0" err="1" smtClean="0">
                <a:sym typeface="Wingdings"/>
              </a:rPr>
              <a:t>DeviceBundle</a:t>
            </a:r>
            <a:endParaRPr lang="en-US" dirty="0" smtClean="0">
              <a:sym typeface="Wingdings"/>
            </a:endParaRPr>
          </a:p>
          <a:p>
            <a:pPr marL="742950" lvl="1" indent="-285750">
              <a:buFont typeface="Arial" charset="0"/>
              <a:buChar char="•"/>
            </a:pPr>
            <a:r>
              <a:rPr lang="en-US" dirty="0" smtClean="0">
                <a:sym typeface="Wingdings"/>
              </a:rPr>
              <a:t>Has a </a:t>
            </a:r>
            <a:r>
              <a:rPr lang="en-US" dirty="0" err="1" smtClean="0">
                <a:sym typeface="Wingdings"/>
              </a:rPr>
              <a:t>DeviceVector</a:t>
            </a:r>
            <a:endParaRPr lang="en-US" dirty="0" smtClean="0">
              <a:sym typeface="Wingdings"/>
            </a:endParaRPr>
          </a:p>
          <a:p>
            <a:pPr marL="1200150" lvl="2" indent="-285750">
              <a:buFont typeface="Arial" charset="0"/>
              <a:buChar char="•"/>
            </a:pPr>
            <a:r>
              <a:rPr lang="en-US" dirty="0" smtClean="0">
                <a:sym typeface="Wingdings"/>
              </a:rPr>
              <a:t>Avoid spurious </a:t>
            </a:r>
            <a:r>
              <a:rPr lang="en-US" dirty="0" err="1" smtClean="0">
                <a:sym typeface="Wingdings"/>
              </a:rPr>
              <a:t>alloc</a:t>
            </a:r>
            <a:r>
              <a:rPr lang="en-US" dirty="0" smtClean="0">
                <a:sym typeface="Wingdings"/>
              </a:rPr>
              <a:t> / free</a:t>
            </a:r>
          </a:p>
          <a:p>
            <a:pPr marL="1200150" lvl="2" indent="-285750">
              <a:buFont typeface="Arial" charset="0"/>
              <a:buChar char="•"/>
            </a:pPr>
            <a:r>
              <a:rPr lang="en-US" dirty="0" err="1" smtClean="0">
                <a:sym typeface="Wingdings"/>
              </a:rPr>
              <a:t>Std</a:t>
            </a:r>
            <a:r>
              <a:rPr lang="en-US" dirty="0" smtClean="0">
                <a:sym typeface="Wingdings"/>
              </a:rPr>
              <a:t>::Vector::reserve() like operation  reuse allocated array for subsequent events</a:t>
            </a:r>
          </a:p>
        </p:txBody>
      </p:sp>
      <p:sp>
        <p:nvSpPr>
          <p:cNvPr id="5" name="TextBox 4"/>
          <p:cNvSpPr txBox="1"/>
          <p:nvPr/>
        </p:nvSpPr>
        <p:spPr>
          <a:xfrm>
            <a:off x="7409410" y="5263235"/>
            <a:ext cx="3854773" cy="923330"/>
          </a:xfrm>
          <a:prstGeom prst="rect">
            <a:avLst/>
          </a:prstGeom>
          <a:noFill/>
        </p:spPr>
        <p:txBody>
          <a:bodyPr wrap="none" rtlCol="0">
            <a:spAutoFit/>
          </a:bodyPr>
          <a:lstStyle/>
          <a:p>
            <a:pPr marL="285750" indent="-285750">
              <a:buFont typeface="Wingdings" charset="2"/>
              <a:buChar char="è"/>
            </a:pPr>
            <a:r>
              <a:rPr lang="en-US" dirty="0" err="1" smtClean="0">
                <a:sym typeface="Wingdings"/>
              </a:rPr>
              <a:t>DeviceArrayView</a:t>
            </a:r>
            <a:endParaRPr lang="en-US" dirty="0" smtClean="0">
              <a:sym typeface="Wingdings"/>
            </a:endParaRPr>
          </a:p>
          <a:p>
            <a:pPr marL="742950" lvl="1" indent="-285750">
              <a:buFont typeface="Arial" charset="0"/>
              <a:buChar char="•"/>
            </a:pPr>
            <a:r>
              <a:rPr lang="en-US" dirty="0" smtClean="0">
                <a:sym typeface="Wingdings"/>
              </a:rPr>
              <a:t>Does not have its own memory</a:t>
            </a:r>
          </a:p>
          <a:p>
            <a:pPr marL="742950" lvl="1" indent="-285750">
              <a:buFont typeface="Arial" charset="0"/>
              <a:buChar char="•"/>
            </a:pPr>
            <a:r>
              <a:rPr lang="en-US" dirty="0" smtClean="0">
                <a:sym typeface="Wingdings"/>
              </a:rPr>
              <a:t>Points to a </a:t>
            </a:r>
            <a:r>
              <a:rPr lang="en-US" dirty="0" err="1" smtClean="0">
                <a:sym typeface="Wingdings"/>
              </a:rPr>
              <a:t>DeviceBundle</a:t>
            </a:r>
            <a:r>
              <a:rPr lang="en-US" dirty="0" smtClean="0">
                <a:sym typeface="Wingdings"/>
              </a:rPr>
              <a:t> part</a:t>
            </a:r>
            <a:endParaRPr lang="en-US" dirty="0"/>
          </a:p>
        </p:txBody>
      </p:sp>
      <p:sp>
        <p:nvSpPr>
          <p:cNvPr id="6" name="Right Brace 5"/>
          <p:cNvSpPr/>
          <p:nvPr/>
        </p:nvSpPr>
        <p:spPr>
          <a:xfrm>
            <a:off x="7331662" y="2618072"/>
            <a:ext cx="281175" cy="208252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9B39027B-A487-B54F-B0E9-CD026340DBA7}" type="slidenum">
              <a:rPr lang="en-US" smtClean="0"/>
              <a:t>28</a:t>
            </a:fld>
            <a:endParaRPr lang="en-US"/>
          </a:p>
        </p:txBody>
      </p:sp>
    </p:spTree>
    <p:extLst>
      <p:ext uri="{BB962C8B-B14F-4D97-AF65-F5344CB8AC3E}">
        <p14:creationId xmlns:p14="http://schemas.microsoft.com/office/powerpoint/2010/main" val="2798021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 after Fortran (1 CPU Thread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08383"/>
            <a:ext cx="10515600" cy="4185821"/>
          </a:xfrm>
        </p:spPr>
      </p:pic>
      <p:sp>
        <p:nvSpPr>
          <p:cNvPr id="3" name="Slide Number Placeholder 2"/>
          <p:cNvSpPr>
            <a:spLocks noGrp="1"/>
          </p:cNvSpPr>
          <p:nvPr>
            <p:ph type="sldNum" sz="quarter" idx="12"/>
          </p:nvPr>
        </p:nvSpPr>
        <p:spPr/>
        <p:txBody>
          <a:bodyPr/>
          <a:lstStyle/>
          <a:p>
            <a:fld id="{9B39027B-A487-B54F-B0E9-CD026340DBA7}" type="slidenum">
              <a:rPr lang="en-US" smtClean="0"/>
              <a:t>29</a:t>
            </a:fld>
            <a:endParaRPr lang="en-US"/>
          </a:p>
        </p:txBody>
      </p:sp>
    </p:spTree>
    <p:extLst>
      <p:ext uri="{BB962C8B-B14F-4D97-AF65-F5344CB8AC3E}">
        <p14:creationId xmlns:p14="http://schemas.microsoft.com/office/powerpoint/2010/main" val="17938216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Parallelizing?</a:t>
            </a:r>
            <a:endParaRPr lang="en-US" dirty="0"/>
          </a:p>
        </p:txBody>
      </p:sp>
      <p:pic>
        <p:nvPicPr>
          <p:cNvPr id="5" name="Content Placeholder 4"/>
          <p:cNvPicPr>
            <a:picLocks noGrp="1" noChangeAspect="1"/>
          </p:cNvPicPr>
          <p:nvPr>
            <p:ph idx="1"/>
          </p:nvPr>
        </p:nvPicPr>
        <p:blipFill>
          <a:blip r:embed="rId2"/>
          <a:stretch>
            <a:fillRect/>
          </a:stretch>
        </p:blipFill>
        <p:spPr>
          <a:xfrm>
            <a:off x="6670307" y="1975857"/>
            <a:ext cx="4452486" cy="2843944"/>
          </a:xfrm>
          <a:prstGeom prst="rect">
            <a:avLst/>
          </a:prstGeom>
        </p:spPr>
      </p:pic>
      <p:pic>
        <p:nvPicPr>
          <p:cNvPr id="4" name="Picture 3"/>
          <p:cNvPicPr>
            <a:picLocks noChangeAspect="1"/>
          </p:cNvPicPr>
          <p:nvPr/>
        </p:nvPicPr>
        <p:blipFill>
          <a:blip r:embed="rId3"/>
          <a:stretch>
            <a:fillRect/>
          </a:stretch>
        </p:blipFill>
        <p:spPr>
          <a:xfrm>
            <a:off x="1357162" y="1825241"/>
            <a:ext cx="3298543" cy="2994560"/>
          </a:xfrm>
          <a:prstGeom prst="rect">
            <a:avLst/>
          </a:prstGeom>
        </p:spPr>
      </p:pic>
      <p:sp>
        <p:nvSpPr>
          <p:cNvPr id="9" name="Rectangle 8"/>
          <p:cNvSpPr/>
          <p:nvPr/>
        </p:nvSpPr>
        <p:spPr>
          <a:xfrm>
            <a:off x="594646" y="5104970"/>
            <a:ext cx="5239352" cy="1754326"/>
          </a:xfrm>
          <a:prstGeom prst="rect">
            <a:avLst/>
          </a:prstGeom>
        </p:spPr>
        <p:txBody>
          <a:bodyPr wrap="square">
            <a:spAutoFit/>
          </a:bodyPr>
          <a:lstStyle/>
          <a:p>
            <a:pPr marL="285750" indent="-285750">
              <a:buFont typeface="Arial" charset="0"/>
              <a:buChar char="•"/>
            </a:pPr>
            <a:r>
              <a:rPr lang="en-US" dirty="0"/>
              <a:t>By 2025, the instantaneous luminosity of the LHC will increase by a factor of 2.5, transitioning to the High Luminosity </a:t>
            </a:r>
            <a:r>
              <a:rPr lang="en-US" dirty="0" smtClean="0"/>
              <a:t>LHC</a:t>
            </a:r>
          </a:p>
          <a:p>
            <a:pPr marL="285750" indent="-285750">
              <a:buFont typeface="Arial" charset="0"/>
              <a:buChar char="•"/>
            </a:pPr>
            <a:r>
              <a:rPr lang="en-US" dirty="0"/>
              <a:t>Increase in detector occupancy leads to significant strain on read-out, selection, and </a:t>
            </a:r>
            <a:r>
              <a:rPr lang="en-US" b="1" dirty="0"/>
              <a:t>reconstruction</a:t>
            </a:r>
          </a:p>
          <a:p>
            <a:pPr marL="285750" indent="-285750">
              <a:buFont typeface="Arial" charset="0"/>
              <a:buChar char="•"/>
            </a:pPr>
            <a:endParaRPr lang="en-US" dirty="0"/>
          </a:p>
        </p:txBody>
      </p:sp>
      <p:sp>
        <p:nvSpPr>
          <p:cNvPr id="10" name="TextBox 9"/>
          <p:cNvSpPr txBox="1"/>
          <p:nvPr/>
        </p:nvSpPr>
        <p:spPr>
          <a:xfrm>
            <a:off x="6670307" y="5104970"/>
            <a:ext cx="4485372" cy="1477328"/>
          </a:xfrm>
          <a:prstGeom prst="rect">
            <a:avLst/>
          </a:prstGeom>
          <a:noFill/>
        </p:spPr>
        <p:txBody>
          <a:bodyPr wrap="square" rtlCol="0">
            <a:spAutoFit/>
          </a:bodyPr>
          <a:lstStyle/>
          <a:p>
            <a:pPr marL="285750" indent="-285750">
              <a:buFont typeface="Arial" charset="0"/>
              <a:buChar char="•"/>
            </a:pPr>
            <a:r>
              <a:rPr lang="en-US" dirty="0" smtClean="0"/>
              <a:t>Clock speed stopped scaling</a:t>
            </a:r>
          </a:p>
          <a:p>
            <a:pPr marL="285750" indent="-285750">
              <a:buFont typeface="Arial" charset="0"/>
              <a:buChar char="•"/>
            </a:pPr>
            <a:r>
              <a:rPr lang="en-US" dirty="0" smtClean="0"/>
              <a:t>Number of transistors keeps doubling every ~18 months</a:t>
            </a:r>
          </a:p>
          <a:p>
            <a:pPr marL="285750" indent="-285750">
              <a:buFont typeface="Wingdings" charset="2"/>
              <a:buChar char="è"/>
            </a:pPr>
            <a:r>
              <a:rPr lang="en-US" dirty="0" smtClean="0">
                <a:sym typeface="Wingdings"/>
              </a:rPr>
              <a:t>Multi-core architectures</a:t>
            </a:r>
          </a:p>
          <a:p>
            <a:pPr marL="742950" lvl="1" indent="-285750">
              <a:buFont typeface="Arial" charset="0"/>
              <a:buChar char="•"/>
            </a:pPr>
            <a:r>
              <a:rPr lang="en-US" dirty="0" smtClean="0">
                <a:sym typeface="Wingdings"/>
              </a:rPr>
              <a:t>E.g. Xeon, MIC, GPUs</a:t>
            </a:r>
            <a:endParaRPr lang="en-US" dirty="0"/>
          </a:p>
        </p:txBody>
      </p:sp>
      <p:sp>
        <p:nvSpPr>
          <p:cNvPr id="3" name="Slide Number Placeholder 2"/>
          <p:cNvSpPr>
            <a:spLocks noGrp="1"/>
          </p:cNvSpPr>
          <p:nvPr>
            <p:ph type="sldNum" sz="quarter" idx="12"/>
          </p:nvPr>
        </p:nvSpPr>
        <p:spPr/>
        <p:txBody>
          <a:bodyPr/>
          <a:lstStyle/>
          <a:p>
            <a:fld id="{5AACA1C6-9A21-CD49-896D-85E6117B2B19}" type="slidenum">
              <a:rPr lang="en-US" smtClean="0"/>
              <a:t>3</a:t>
            </a:fld>
            <a:endParaRPr lang="en-US"/>
          </a:p>
        </p:txBody>
      </p:sp>
    </p:spTree>
    <p:extLst>
      <p:ext uri="{BB962C8B-B14F-4D97-AF65-F5344CB8AC3E}">
        <p14:creationId xmlns:p14="http://schemas.microsoft.com/office/powerpoint/2010/main" val="10807604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it allow events to overlap?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827" y="1893002"/>
            <a:ext cx="7757508" cy="4351338"/>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7078" y="1893002"/>
            <a:ext cx="3571997" cy="2678998"/>
          </a:xfrm>
          <a:prstGeom prst="rect">
            <a:avLst/>
          </a:prstGeom>
        </p:spPr>
      </p:pic>
      <p:sp>
        <p:nvSpPr>
          <p:cNvPr id="8" name="TextBox 7"/>
          <p:cNvSpPr txBox="1"/>
          <p:nvPr/>
        </p:nvSpPr>
        <p:spPr>
          <a:xfrm>
            <a:off x="10918371" y="3884005"/>
            <a:ext cx="593432" cy="369332"/>
          </a:xfrm>
          <a:prstGeom prst="rect">
            <a:avLst/>
          </a:prstGeom>
          <a:noFill/>
        </p:spPr>
        <p:txBody>
          <a:bodyPr wrap="none" rtlCol="0">
            <a:spAutoFit/>
          </a:bodyPr>
          <a:lstStyle/>
          <a:p>
            <a:r>
              <a:rPr lang="en-US" dirty="0" smtClean="0">
                <a:solidFill>
                  <a:schemeClr val="bg1"/>
                </a:solidFill>
              </a:rPr>
              <a:t>4.97</a:t>
            </a:r>
            <a:endParaRPr lang="en-US" dirty="0">
              <a:solidFill>
                <a:schemeClr val="bg1"/>
              </a:solidFill>
            </a:endParaRPr>
          </a:p>
        </p:txBody>
      </p:sp>
      <p:graphicFrame>
        <p:nvGraphicFramePr>
          <p:cNvPr id="13" name="Table 12"/>
          <p:cNvGraphicFramePr>
            <a:graphicFrameLocks noGrp="1"/>
          </p:cNvGraphicFramePr>
          <p:nvPr>
            <p:extLst/>
          </p:nvPr>
        </p:nvGraphicFramePr>
        <p:xfrm>
          <a:off x="8806543" y="4966295"/>
          <a:ext cx="3176332" cy="1366000"/>
        </p:xfrm>
        <a:graphic>
          <a:graphicData uri="http://schemas.openxmlformats.org/drawingml/2006/table">
            <a:tbl>
              <a:tblPr firstRow="1" bandRow="1">
                <a:tableStyleId>{2D5ABB26-0587-4C30-8999-92F81FD0307C}</a:tableStyleId>
              </a:tblPr>
              <a:tblGrid>
                <a:gridCol w="1841240"/>
                <a:gridCol w="1335092"/>
              </a:tblGrid>
              <a:tr h="285783">
                <a:tc>
                  <a:txBody>
                    <a:bodyPr/>
                    <a:lstStyle/>
                    <a:p>
                      <a:r>
                        <a:rPr lang="en-US" sz="1800" dirty="0" err="1" smtClean="0">
                          <a:latin typeface="+mn-lt"/>
                        </a:rPr>
                        <a:t>CtD</a:t>
                      </a:r>
                      <a:r>
                        <a:rPr lang="en-US" sz="1800" dirty="0" smtClean="0">
                          <a:latin typeface="+mn-lt"/>
                        </a:rPr>
                        <a:t> 1 thread</a:t>
                      </a:r>
                      <a:endParaRPr lang="en-US" sz="180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latin typeface="+mn-lt"/>
                        </a:rPr>
                        <a:t>4.97 s</a:t>
                      </a:r>
                      <a:endParaRPr lang="en-US" sz="180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0120">
                <a:tc>
                  <a:txBody>
                    <a:bodyPr/>
                    <a:lstStyle/>
                    <a:p>
                      <a:r>
                        <a:rPr lang="en-US" sz="1800" dirty="0" smtClean="0">
                          <a:latin typeface="+mn-lt"/>
                        </a:rPr>
                        <a:t>1 thread</a:t>
                      </a:r>
                      <a:endParaRPr lang="en-US" sz="180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uk-UA" sz="1800" dirty="0" smtClean="0">
                          <a:effectLst/>
                          <a:latin typeface="+mn-lt"/>
                        </a:rPr>
                        <a:t>3.03</a:t>
                      </a:r>
                      <a:r>
                        <a:rPr lang="en-US" sz="1800" baseline="0" dirty="0" smtClean="0">
                          <a:effectLst/>
                          <a:latin typeface="+mn-lt"/>
                        </a:rPr>
                        <a:t> s</a:t>
                      </a:r>
                      <a:endParaRPr lang="uk-UA" sz="1800" dirty="0" smtClean="0">
                        <a:effectLst/>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0120">
                <a:tc>
                  <a:txBody>
                    <a:bodyPr/>
                    <a:lstStyle/>
                    <a:p>
                      <a:r>
                        <a:rPr lang="en-US" sz="1800" dirty="0" smtClean="0">
                          <a:latin typeface="+mn-lt"/>
                        </a:rPr>
                        <a:t>4</a:t>
                      </a:r>
                      <a:r>
                        <a:rPr lang="en-US" sz="1800" baseline="0" dirty="0" smtClean="0">
                          <a:latin typeface="+mn-lt"/>
                        </a:rPr>
                        <a:t> threads</a:t>
                      </a:r>
                      <a:endParaRPr lang="en-US" sz="180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800" dirty="0" smtClean="0">
                          <a:latin typeface="+mn-lt"/>
                        </a:rPr>
                        <a:t>2.01</a:t>
                      </a:r>
                      <a:r>
                        <a:rPr lang="en-US" sz="1800" dirty="0" smtClean="0">
                          <a:latin typeface="+mn-lt"/>
                        </a:rPr>
                        <a:t> s</a:t>
                      </a:r>
                      <a:endParaRPr lang="hr-HR" sz="1800" dirty="0" smtClean="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TextBox 2"/>
          <p:cNvSpPr txBox="1"/>
          <p:nvPr/>
        </p:nvSpPr>
        <p:spPr>
          <a:xfrm>
            <a:off x="1744717" y="6446654"/>
            <a:ext cx="2597186" cy="369332"/>
          </a:xfrm>
          <a:prstGeom prst="rect">
            <a:avLst/>
          </a:prstGeom>
          <a:noFill/>
        </p:spPr>
        <p:txBody>
          <a:bodyPr wrap="none" rtlCol="0">
            <a:spAutoFit/>
          </a:bodyPr>
          <a:lstStyle/>
          <a:p>
            <a:r>
              <a:rPr lang="en-US" dirty="0" err="1" smtClean="0"/>
              <a:t>Quadro</a:t>
            </a:r>
            <a:r>
              <a:rPr lang="en-US" dirty="0" smtClean="0"/>
              <a:t> K6000 / Tesla K40</a:t>
            </a:r>
          </a:p>
        </p:txBody>
      </p:sp>
      <p:sp>
        <p:nvSpPr>
          <p:cNvPr id="5" name="Slide Number Placeholder 4"/>
          <p:cNvSpPr>
            <a:spLocks noGrp="1"/>
          </p:cNvSpPr>
          <p:nvPr>
            <p:ph type="sldNum" sz="quarter" idx="12"/>
          </p:nvPr>
        </p:nvSpPr>
        <p:spPr/>
        <p:txBody>
          <a:bodyPr/>
          <a:lstStyle/>
          <a:p>
            <a:fld id="{9B39027B-A487-B54F-B0E9-CD026340DBA7}" type="slidenum">
              <a:rPr lang="en-US" smtClean="0"/>
              <a:t>30</a:t>
            </a:fld>
            <a:endParaRPr lang="en-US"/>
          </a:p>
        </p:txBody>
      </p:sp>
    </p:spTree>
    <p:extLst>
      <p:ext uri="{BB962C8B-B14F-4D97-AF65-F5344CB8AC3E}">
        <p14:creationId xmlns:p14="http://schemas.microsoft.com/office/powerpoint/2010/main" val="2383244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a:t>
            </a:r>
            <a:r>
              <a:rPr lang="en-US" dirty="0" smtClean="0"/>
              <a:t>GPU Parallelization</a:t>
            </a:r>
            <a:br>
              <a:rPr lang="en-US" dirty="0" smtClean="0"/>
            </a:br>
            <a:r>
              <a:rPr lang="en-US" dirty="0" smtClean="0"/>
              <a:t>Tracks vs. Seeds</a:t>
            </a:r>
            <a:endParaRPr lang="en-US" dirty="0"/>
          </a:p>
        </p:txBody>
      </p:sp>
      <p:sp>
        <p:nvSpPr>
          <p:cNvPr id="3" name="Slide Number Placeholder 2"/>
          <p:cNvSpPr>
            <a:spLocks noGrp="1"/>
          </p:cNvSpPr>
          <p:nvPr>
            <p:ph type="sldNum" sz="quarter" idx="12"/>
          </p:nvPr>
        </p:nvSpPr>
        <p:spPr/>
        <p:txBody>
          <a:bodyPr/>
          <a:lstStyle/>
          <a:p>
            <a:fld id="{9B39027B-A487-B54F-B0E9-CD026340DBA7}" type="slidenum">
              <a:rPr lang="en-US" smtClean="0"/>
              <a:t>31</a:t>
            </a:fld>
            <a:endParaRPr lang="en-US"/>
          </a:p>
        </p:txBody>
      </p:sp>
    </p:spTree>
    <p:extLst>
      <p:ext uri="{BB962C8B-B14F-4D97-AF65-F5344CB8AC3E}">
        <p14:creationId xmlns:p14="http://schemas.microsoft.com/office/powerpoint/2010/main" val="2020883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Seed-based parallelization</a:t>
            </a:r>
            <a:endParaRPr lang="en-US" dirty="0"/>
          </a:p>
        </p:txBody>
      </p:sp>
      <p:graphicFrame>
        <p:nvGraphicFramePr>
          <p:cNvPr id="4" name="Table 3"/>
          <p:cNvGraphicFramePr>
            <a:graphicFrameLocks noGrp="1"/>
          </p:cNvGraphicFramePr>
          <p:nvPr>
            <p:extLst/>
          </p:nvPr>
        </p:nvGraphicFramePr>
        <p:xfrm>
          <a:off x="1883719" y="1918272"/>
          <a:ext cx="7593920" cy="370840"/>
        </p:xfrm>
        <a:graphic>
          <a:graphicData uri="http://schemas.openxmlformats.org/drawingml/2006/table">
            <a:tbl>
              <a:tblPr firstRow="1" bandRow="1">
                <a:tableStyleId>{5C22544A-7EE6-4342-B048-85BDC9FD1C3A}</a:tableStyleId>
              </a:tblPr>
              <a:tblGrid>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tblGrid>
              <a:tr h="370840">
                <a:tc>
                  <a:txBody>
                    <a:bodyPr/>
                    <a:lstStyle/>
                    <a:p>
                      <a:pPr algn="ctr"/>
                      <a:r>
                        <a:rPr lang="en-US" sz="1400" dirty="0" smtClean="0"/>
                        <a:t>0</a:t>
                      </a:r>
                      <a:endParaRPr lang="en-US" sz="1400" dirty="0"/>
                    </a:p>
                  </a:txBody>
                  <a:tcPr/>
                </a:tc>
                <a:tc>
                  <a:txBody>
                    <a:bodyPr/>
                    <a:lstStyle/>
                    <a:p>
                      <a:pPr algn="ctr"/>
                      <a:r>
                        <a:rPr lang="en-US" sz="1400" dirty="0" smtClean="0"/>
                        <a:t>1</a:t>
                      </a:r>
                      <a:endParaRPr lang="en-US" sz="1400" dirty="0"/>
                    </a:p>
                  </a:txBody>
                  <a:tcPr/>
                </a:tc>
                <a:tc>
                  <a:txBody>
                    <a:bodyPr/>
                    <a:lstStyle/>
                    <a:p>
                      <a:pPr algn="ctr"/>
                      <a:r>
                        <a:rPr lang="en-US" sz="1400" dirty="0" smtClean="0"/>
                        <a:t>2</a:t>
                      </a:r>
                      <a:endParaRPr lang="en-US" sz="1400" dirty="0"/>
                    </a:p>
                  </a:txBody>
                  <a:tcPr/>
                </a:tc>
                <a:tc>
                  <a:txBody>
                    <a:bodyPr/>
                    <a:lstStyle/>
                    <a:p>
                      <a:pPr algn="ctr"/>
                      <a:r>
                        <a:rPr lang="en-US" sz="1400" dirty="0" smtClean="0"/>
                        <a:t>3</a:t>
                      </a:r>
                      <a:endParaRPr lang="en-US" sz="1400" dirty="0"/>
                    </a:p>
                  </a:txBody>
                  <a:tcPr/>
                </a:tc>
                <a:tc>
                  <a:txBody>
                    <a:bodyPr/>
                    <a:lstStyle/>
                    <a:p>
                      <a:pPr algn="ctr"/>
                      <a:r>
                        <a:rPr lang="en-US" sz="1400" dirty="0" smtClean="0"/>
                        <a:t>4</a:t>
                      </a:r>
                      <a:endParaRPr lang="en-US" sz="1400" dirty="0"/>
                    </a:p>
                  </a:txBody>
                  <a:tcPr/>
                </a:tc>
                <a:tc>
                  <a:txBody>
                    <a:bodyPr/>
                    <a:lstStyle/>
                    <a:p>
                      <a:pPr algn="ctr"/>
                      <a:r>
                        <a:rPr lang="en-US" sz="1400" dirty="0" smtClean="0"/>
                        <a:t>5</a:t>
                      </a:r>
                      <a:endParaRPr lang="en-US" sz="1400" dirty="0"/>
                    </a:p>
                  </a:txBody>
                  <a:tcPr/>
                </a:tc>
                <a:tc>
                  <a:txBody>
                    <a:bodyPr/>
                    <a:lstStyle/>
                    <a:p>
                      <a:pPr algn="ctr"/>
                      <a:r>
                        <a:rPr lang="en-US" sz="1400" dirty="0" smtClean="0"/>
                        <a:t>6</a:t>
                      </a:r>
                      <a:endParaRPr lang="en-US" sz="1400" dirty="0"/>
                    </a:p>
                  </a:txBody>
                  <a:tcPr/>
                </a:tc>
                <a:tc>
                  <a:txBody>
                    <a:bodyPr/>
                    <a:lstStyle/>
                    <a:p>
                      <a:pPr algn="ctr"/>
                      <a:r>
                        <a:rPr lang="en-US" sz="1400" dirty="0" smtClean="0"/>
                        <a:t>7</a:t>
                      </a:r>
                      <a:endParaRPr lang="en-US" sz="1400" dirty="0"/>
                    </a:p>
                  </a:txBody>
                  <a:tcPr/>
                </a:tc>
                <a:tc>
                  <a:txBody>
                    <a:bodyPr/>
                    <a:lstStyle/>
                    <a:p>
                      <a:pPr algn="ctr"/>
                      <a:r>
                        <a:rPr lang="en-US" sz="1400" dirty="0" smtClean="0"/>
                        <a:t>8</a:t>
                      </a:r>
                      <a:endParaRPr lang="en-US" sz="1400" dirty="0"/>
                    </a:p>
                  </a:txBody>
                  <a:tcPr/>
                </a:tc>
                <a:tc>
                  <a:txBody>
                    <a:bodyPr/>
                    <a:lstStyle/>
                    <a:p>
                      <a:pPr algn="ctr"/>
                      <a:r>
                        <a:rPr lang="en-US" sz="1400" dirty="0" smtClean="0"/>
                        <a:t>9</a:t>
                      </a:r>
                      <a:endParaRPr lang="en-US" sz="1400" dirty="0"/>
                    </a:p>
                  </a:txBody>
                  <a:tcPr/>
                </a:tc>
                <a:tc>
                  <a:txBody>
                    <a:bodyPr/>
                    <a:lstStyle/>
                    <a:p>
                      <a:pPr algn="ctr"/>
                      <a:r>
                        <a:rPr lang="en-US" sz="1400" dirty="0" smtClean="0"/>
                        <a:t>10</a:t>
                      </a:r>
                      <a:endParaRPr lang="en-US" sz="1400" dirty="0"/>
                    </a:p>
                  </a:txBody>
                  <a:tcPr/>
                </a:tc>
                <a:tc>
                  <a:txBody>
                    <a:bodyPr/>
                    <a:lstStyle/>
                    <a:p>
                      <a:pPr algn="ctr"/>
                      <a:r>
                        <a:rPr lang="en-US" sz="1400" dirty="0" smtClean="0"/>
                        <a:t>11</a:t>
                      </a:r>
                      <a:endParaRPr lang="en-US" sz="1400" dirty="0"/>
                    </a:p>
                  </a:txBody>
                  <a:tcPr/>
                </a:tc>
                <a:tc>
                  <a:txBody>
                    <a:bodyPr/>
                    <a:lstStyle/>
                    <a:p>
                      <a:pPr algn="ctr"/>
                      <a:r>
                        <a:rPr lang="en-US" sz="1400" dirty="0" smtClean="0"/>
                        <a:t>12</a:t>
                      </a:r>
                      <a:endParaRPr lang="en-US" sz="1400" dirty="0"/>
                    </a:p>
                  </a:txBody>
                  <a:tcPr/>
                </a:tc>
                <a:tc>
                  <a:txBody>
                    <a:bodyPr/>
                    <a:lstStyle/>
                    <a:p>
                      <a:pPr algn="ctr"/>
                      <a:r>
                        <a:rPr lang="en-US" sz="1400" dirty="0" smtClean="0"/>
                        <a:t>13</a:t>
                      </a:r>
                      <a:endParaRPr lang="en-US" sz="1400" dirty="0"/>
                    </a:p>
                  </a:txBody>
                  <a:tcPr/>
                </a:tc>
                <a:tc>
                  <a:txBody>
                    <a:bodyPr/>
                    <a:lstStyle/>
                    <a:p>
                      <a:pPr algn="ctr"/>
                      <a:r>
                        <a:rPr lang="en-US" sz="1400" dirty="0" smtClean="0"/>
                        <a:t>14</a:t>
                      </a:r>
                      <a:endParaRPr lang="en-US" sz="1400" dirty="0"/>
                    </a:p>
                  </a:txBody>
                  <a:tcPr/>
                </a:tc>
                <a:tc>
                  <a:txBody>
                    <a:bodyPr/>
                    <a:lstStyle/>
                    <a:p>
                      <a:pPr algn="ctr"/>
                      <a:r>
                        <a:rPr lang="en-US" sz="1400" dirty="0" smtClean="0"/>
                        <a:t>15</a:t>
                      </a:r>
                      <a:endParaRPr lang="en-US" sz="1400" dirty="0"/>
                    </a:p>
                  </a:txBody>
                  <a:tcPr/>
                </a:tc>
                <a:tc>
                  <a:txBody>
                    <a:bodyPr/>
                    <a:lstStyle/>
                    <a:p>
                      <a:pPr algn="ctr"/>
                      <a:r>
                        <a:rPr lang="en-US" sz="1400" dirty="0" smtClean="0"/>
                        <a:t>16</a:t>
                      </a:r>
                      <a:endParaRPr lang="en-US" sz="1400" dirty="0"/>
                    </a:p>
                  </a:txBody>
                  <a:tcPr/>
                </a:tc>
                <a:tc>
                  <a:txBody>
                    <a:bodyPr/>
                    <a:lstStyle/>
                    <a:p>
                      <a:pPr algn="ctr"/>
                      <a:r>
                        <a:rPr lang="en-US" sz="1400" dirty="0" smtClean="0"/>
                        <a:t>17</a:t>
                      </a:r>
                      <a:endParaRPr lang="en-US" sz="1400" dirty="0"/>
                    </a:p>
                  </a:txBody>
                  <a:tcPr/>
                </a:tc>
                <a:tc>
                  <a:txBody>
                    <a:bodyPr/>
                    <a:lstStyle/>
                    <a:p>
                      <a:pPr algn="ctr"/>
                      <a:r>
                        <a:rPr lang="en-US" sz="1400" dirty="0" smtClean="0"/>
                        <a:t>18</a:t>
                      </a:r>
                      <a:endParaRPr lang="en-US" sz="1400" dirty="0"/>
                    </a:p>
                  </a:txBody>
                  <a:tcPr/>
                </a:tc>
                <a:tc>
                  <a:txBody>
                    <a:bodyPr/>
                    <a:lstStyle/>
                    <a:p>
                      <a:pPr algn="ctr"/>
                      <a:r>
                        <a:rPr lang="en-US" sz="1400" dirty="0" smtClean="0"/>
                        <a:t>19</a:t>
                      </a:r>
                      <a:endParaRPr lang="en-US" sz="1400" dirty="0"/>
                    </a:p>
                  </a:txBody>
                  <a:tcPr/>
                </a:tc>
              </a:tr>
            </a:tbl>
          </a:graphicData>
        </a:graphic>
      </p:graphicFrame>
      <p:graphicFrame>
        <p:nvGraphicFramePr>
          <p:cNvPr id="5" name="Table 4"/>
          <p:cNvGraphicFramePr>
            <a:graphicFrameLocks noGrp="1"/>
          </p:cNvGraphicFramePr>
          <p:nvPr>
            <p:extLst/>
          </p:nvPr>
        </p:nvGraphicFramePr>
        <p:xfrm>
          <a:off x="1883719" y="2913912"/>
          <a:ext cx="7593920" cy="370840"/>
        </p:xfrm>
        <a:graphic>
          <a:graphicData uri="http://schemas.openxmlformats.org/drawingml/2006/table">
            <a:tbl>
              <a:tblPr firstRow="1" bandRow="1">
                <a:tableStyleId>{21E4AEA4-8DFA-4A89-87EB-49C32662AFE0}</a:tableStyleId>
              </a:tblPr>
              <a:tblGrid>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tblGrid>
              <a:tr h="370840">
                <a:tc>
                  <a:txBody>
                    <a:bodyPr/>
                    <a:lstStyle/>
                    <a:p>
                      <a:pPr algn="ctr"/>
                      <a:r>
                        <a:rPr lang="en-US" sz="1400" dirty="0" smtClean="0"/>
                        <a:t>0</a:t>
                      </a:r>
                      <a:endParaRPr lang="en-US" sz="1400" dirty="0"/>
                    </a:p>
                  </a:txBody>
                  <a:tcPr/>
                </a:tc>
                <a:tc>
                  <a:txBody>
                    <a:bodyPr/>
                    <a:lstStyle/>
                    <a:p>
                      <a:pPr algn="ctr"/>
                      <a:r>
                        <a:rPr lang="en-US" sz="1400" dirty="0" smtClean="0"/>
                        <a:t>1</a:t>
                      </a:r>
                      <a:endParaRPr lang="en-US" sz="1400" dirty="0"/>
                    </a:p>
                  </a:txBody>
                  <a:tcPr/>
                </a:tc>
                <a:tc>
                  <a:txBody>
                    <a:bodyPr/>
                    <a:lstStyle/>
                    <a:p>
                      <a:pPr algn="ctr"/>
                      <a:r>
                        <a:rPr lang="en-US" sz="1400" dirty="0" smtClean="0"/>
                        <a:t>2</a:t>
                      </a:r>
                      <a:endParaRPr lang="en-US" sz="1400" dirty="0"/>
                    </a:p>
                  </a:txBody>
                  <a:tcPr/>
                </a:tc>
                <a:tc>
                  <a:txBody>
                    <a:bodyPr/>
                    <a:lstStyle/>
                    <a:p>
                      <a:pPr algn="ctr"/>
                      <a:r>
                        <a:rPr lang="en-US" sz="1400" dirty="0" smtClean="0"/>
                        <a:t>3</a:t>
                      </a:r>
                      <a:endParaRPr lang="en-US" sz="1400" dirty="0"/>
                    </a:p>
                  </a:txBody>
                  <a:tcPr/>
                </a:tc>
                <a:tc>
                  <a:txBody>
                    <a:bodyPr/>
                    <a:lstStyle/>
                    <a:p>
                      <a:pPr algn="ctr"/>
                      <a:r>
                        <a:rPr lang="en-US" sz="1400" dirty="0" smtClean="0"/>
                        <a:t>4</a:t>
                      </a:r>
                      <a:endParaRPr lang="en-US" sz="1400" dirty="0"/>
                    </a:p>
                  </a:txBody>
                  <a:tcPr>
                    <a:solidFill>
                      <a:schemeClr val="accent2">
                        <a:lumMod val="60000"/>
                        <a:lumOff val="40000"/>
                      </a:schemeClr>
                    </a:solidFill>
                  </a:tcPr>
                </a:tc>
                <a:tc>
                  <a:txBody>
                    <a:bodyPr/>
                    <a:lstStyle/>
                    <a:p>
                      <a:pPr algn="ctr"/>
                      <a:r>
                        <a:rPr lang="en-US" sz="1400" dirty="0" smtClean="0"/>
                        <a:t>5</a:t>
                      </a:r>
                      <a:endParaRPr lang="en-US" sz="1400" dirty="0"/>
                    </a:p>
                  </a:txBody>
                  <a:tcPr>
                    <a:solidFill>
                      <a:schemeClr val="accent2">
                        <a:lumMod val="60000"/>
                        <a:lumOff val="40000"/>
                      </a:schemeClr>
                    </a:solidFill>
                  </a:tcPr>
                </a:tc>
                <a:tc>
                  <a:txBody>
                    <a:bodyPr/>
                    <a:lstStyle/>
                    <a:p>
                      <a:pPr algn="ctr"/>
                      <a:r>
                        <a:rPr lang="en-US" sz="1400" dirty="0" smtClean="0"/>
                        <a:t>6</a:t>
                      </a:r>
                      <a:endParaRPr lang="en-US" sz="1400" dirty="0"/>
                    </a:p>
                  </a:txBody>
                  <a:tcPr>
                    <a:solidFill>
                      <a:schemeClr val="accent2">
                        <a:lumMod val="60000"/>
                        <a:lumOff val="40000"/>
                      </a:schemeClr>
                    </a:solidFill>
                  </a:tcPr>
                </a:tc>
                <a:tc>
                  <a:txBody>
                    <a:bodyPr/>
                    <a:lstStyle/>
                    <a:p>
                      <a:pPr algn="ctr"/>
                      <a:r>
                        <a:rPr lang="en-US" sz="1400" dirty="0" smtClean="0"/>
                        <a:t>7</a:t>
                      </a:r>
                      <a:endParaRPr lang="en-US" sz="1400" dirty="0"/>
                    </a:p>
                  </a:txBody>
                  <a:tcPr>
                    <a:solidFill>
                      <a:schemeClr val="accent2">
                        <a:lumMod val="60000"/>
                        <a:lumOff val="40000"/>
                      </a:schemeClr>
                    </a:solidFill>
                  </a:tcPr>
                </a:tc>
                <a:tc>
                  <a:txBody>
                    <a:bodyPr/>
                    <a:lstStyle/>
                    <a:p>
                      <a:pPr algn="ctr"/>
                      <a:r>
                        <a:rPr lang="en-US" sz="1400" dirty="0" smtClean="0"/>
                        <a:t>8</a:t>
                      </a:r>
                      <a:endParaRPr lang="en-US" sz="1400" dirty="0"/>
                    </a:p>
                  </a:txBody>
                  <a:tcPr/>
                </a:tc>
                <a:tc>
                  <a:txBody>
                    <a:bodyPr/>
                    <a:lstStyle/>
                    <a:p>
                      <a:pPr algn="ctr"/>
                      <a:r>
                        <a:rPr lang="en-US" sz="1400" dirty="0" smtClean="0"/>
                        <a:t>9</a:t>
                      </a:r>
                      <a:endParaRPr lang="en-US" sz="1400" dirty="0"/>
                    </a:p>
                  </a:txBody>
                  <a:tcPr/>
                </a:tc>
                <a:tc>
                  <a:txBody>
                    <a:bodyPr/>
                    <a:lstStyle/>
                    <a:p>
                      <a:pPr algn="ctr"/>
                      <a:r>
                        <a:rPr lang="en-US" sz="1400" dirty="0" smtClean="0"/>
                        <a:t>10</a:t>
                      </a:r>
                      <a:endParaRPr lang="en-US" sz="1400" dirty="0"/>
                    </a:p>
                  </a:txBody>
                  <a:tcPr/>
                </a:tc>
                <a:tc>
                  <a:txBody>
                    <a:bodyPr/>
                    <a:lstStyle/>
                    <a:p>
                      <a:pPr algn="ctr"/>
                      <a:r>
                        <a:rPr lang="en-US" sz="1400" dirty="0" smtClean="0"/>
                        <a:t>11</a:t>
                      </a:r>
                      <a:endParaRPr lang="en-US" sz="1400" dirty="0"/>
                    </a:p>
                  </a:txBody>
                  <a:tcPr/>
                </a:tc>
                <a:tc>
                  <a:txBody>
                    <a:bodyPr/>
                    <a:lstStyle/>
                    <a:p>
                      <a:pPr algn="ctr"/>
                      <a:r>
                        <a:rPr lang="en-US" sz="1400" dirty="0" smtClean="0"/>
                        <a:t>12</a:t>
                      </a:r>
                      <a:endParaRPr lang="en-US" sz="1400" dirty="0"/>
                    </a:p>
                  </a:txBody>
                  <a:tcPr>
                    <a:solidFill>
                      <a:schemeClr val="accent2">
                        <a:lumMod val="60000"/>
                        <a:lumOff val="40000"/>
                      </a:schemeClr>
                    </a:solidFill>
                  </a:tcPr>
                </a:tc>
                <a:tc>
                  <a:txBody>
                    <a:bodyPr/>
                    <a:lstStyle/>
                    <a:p>
                      <a:pPr algn="ctr"/>
                      <a:r>
                        <a:rPr lang="en-US" sz="1400" dirty="0" smtClean="0"/>
                        <a:t>13</a:t>
                      </a:r>
                      <a:endParaRPr lang="en-US" sz="1400" dirty="0"/>
                    </a:p>
                  </a:txBody>
                  <a:tcPr>
                    <a:solidFill>
                      <a:schemeClr val="accent2">
                        <a:lumMod val="60000"/>
                        <a:lumOff val="40000"/>
                      </a:schemeClr>
                    </a:solidFill>
                  </a:tcPr>
                </a:tc>
                <a:tc>
                  <a:txBody>
                    <a:bodyPr/>
                    <a:lstStyle/>
                    <a:p>
                      <a:pPr algn="ctr"/>
                      <a:r>
                        <a:rPr lang="en-US" sz="1400" dirty="0" smtClean="0"/>
                        <a:t>14</a:t>
                      </a:r>
                      <a:endParaRPr lang="en-US" sz="1400" dirty="0"/>
                    </a:p>
                  </a:txBody>
                  <a:tcPr>
                    <a:solidFill>
                      <a:schemeClr val="accent2">
                        <a:lumMod val="60000"/>
                        <a:lumOff val="40000"/>
                      </a:schemeClr>
                    </a:solidFill>
                  </a:tcPr>
                </a:tc>
                <a:tc>
                  <a:txBody>
                    <a:bodyPr/>
                    <a:lstStyle/>
                    <a:p>
                      <a:pPr algn="ctr"/>
                      <a:r>
                        <a:rPr lang="en-US" sz="1400" dirty="0" smtClean="0"/>
                        <a:t>15</a:t>
                      </a:r>
                      <a:endParaRPr lang="en-US" sz="1400" dirty="0"/>
                    </a:p>
                  </a:txBody>
                  <a:tcPr>
                    <a:solidFill>
                      <a:schemeClr val="accent2">
                        <a:lumMod val="60000"/>
                        <a:lumOff val="40000"/>
                      </a:schemeClr>
                    </a:solidFill>
                  </a:tcPr>
                </a:tc>
                <a:tc>
                  <a:txBody>
                    <a:bodyPr/>
                    <a:lstStyle/>
                    <a:p>
                      <a:pPr algn="ctr"/>
                      <a:r>
                        <a:rPr lang="en-US" sz="1400" dirty="0" smtClean="0"/>
                        <a:t>16</a:t>
                      </a:r>
                      <a:endParaRPr lang="en-US" sz="1400" dirty="0"/>
                    </a:p>
                  </a:txBody>
                  <a:tcPr/>
                </a:tc>
                <a:tc>
                  <a:txBody>
                    <a:bodyPr/>
                    <a:lstStyle/>
                    <a:p>
                      <a:pPr algn="ctr"/>
                      <a:r>
                        <a:rPr lang="en-US" sz="1400" dirty="0" smtClean="0"/>
                        <a:t>17</a:t>
                      </a:r>
                      <a:endParaRPr lang="en-US" sz="1400" dirty="0"/>
                    </a:p>
                  </a:txBody>
                  <a:tcPr/>
                </a:tc>
                <a:tc>
                  <a:txBody>
                    <a:bodyPr/>
                    <a:lstStyle/>
                    <a:p>
                      <a:pPr algn="ctr"/>
                      <a:r>
                        <a:rPr lang="en-US" sz="1400" dirty="0" smtClean="0"/>
                        <a:t>18</a:t>
                      </a:r>
                      <a:endParaRPr lang="en-US" sz="1400" dirty="0"/>
                    </a:p>
                  </a:txBody>
                  <a:tcPr/>
                </a:tc>
                <a:tc>
                  <a:txBody>
                    <a:bodyPr/>
                    <a:lstStyle/>
                    <a:p>
                      <a:pPr algn="ctr"/>
                      <a:r>
                        <a:rPr lang="en-US" sz="1400" dirty="0" smtClean="0"/>
                        <a:t>19</a:t>
                      </a:r>
                      <a:endParaRPr lang="en-US" sz="14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08183071"/>
              </p:ext>
            </p:extLst>
          </p:nvPr>
        </p:nvGraphicFramePr>
        <p:xfrm>
          <a:off x="1883719" y="3284752"/>
          <a:ext cx="7593920" cy="370840"/>
        </p:xfrm>
        <a:graphic>
          <a:graphicData uri="http://schemas.openxmlformats.org/drawingml/2006/table">
            <a:tbl>
              <a:tblPr firstRow="1" bandRow="1">
                <a:tableStyleId>{F5AB1C69-6EDB-4FF4-983F-18BD219EF322}</a:tableStyleId>
              </a:tblPr>
              <a:tblGrid>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gridCol w="379696"/>
              </a:tblGrid>
              <a:tr h="370840">
                <a:tc>
                  <a:txBody>
                    <a:bodyPr/>
                    <a:lstStyle/>
                    <a:p>
                      <a:pPr algn="ctr"/>
                      <a:r>
                        <a:rPr lang="en-US" sz="1400" dirty="0" smtClean="0">
                          <a:solidFill>
                            <a:schemeClr val="tx1"/>
                          </a:solidFill>
                        </a:rPr>
                        <a:t>i</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smtClean="0">
                          <a:solidFill>
                            <a:schemeClr val="tx1"/>
                          </a:solidFill>
                        </a:rPr>
                        <a:t>i</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err="1" smtClean="0">
                          <a:solidFill>
                            <a:schemeClr val="tx1"/>
                          </a:solidFill>
                        </a:rPr>
                        <a:t>i</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err="1" smtClean="0">
                          <a:solidFill>
                            <a:schemeClr val="tx1"/>
                          </a:solidFill>
                        </a:rPr>
                        <a:t>i</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err="1" smtClean="0">
                          <a:solidFill>
                            <a:schemeClr val="tx1"/>
                          </a:solidFill>
                        </a:rPr>
                        <a:t>i</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err="1" smtClean="0">
                          <a:solidFill>
                            <a:schemeClr val="tx1"/>
                          </a:solidFill>
                        </a:rPr>
                        <a:t>i</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err="1" smtClean="0">
                          <a:solidFill>
                            <a:schemeClr val="tx1"/>
                          </a:solidFill>
                        </a:rPr>
                        <a:t>i</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err="1" smtClean="0">
                          <a:solidFill>
                            <a:schemeClr val="tx1"/>
                          </a:solidFill>
                        </a:rPr>
                        <a:t>i</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err="1" smtClean="0">
                          <a:solidFill>
                            <a:schemeClr val="tx1"/>
                          </a:solidFill>
                        </a:rPr>
                        <a:t>i</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err="1" smtClean="0">
                          <a:solidFill>
                            <a:schemeClr val="tx1"/>
                          </a:solidFill>
                        </a:rPr>
                        <a:t>i</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err="1" smtClean="0">
                          <a:solidFill>
                            <a:schemeClr val="tx1"/>
                          </a:solidFill>
                        </a:rPr>
                        <a:t>i</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err="1" smtClean="0">
                          <a:solidFill>
                            <a:schemeClr val="tx1"/>
                          </a:solidFill>
                        </a:rPr>
                        <a:t>i</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err="1" smtClean="0">
                          <a:solidFill>
                            <a:schemeClr val="tx1"/>
                          </a:solidFill>
                        </a:rPr>
                        <a:t>i</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err="1" smtClean="0">
                          <a:solidFill>
                            <a:schemeClr val="tx1"/>
                          </a:solidFill>
                        </a:rPr>
                        <a:t>i</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err="1" smtClean="0">
                          <a:solidFill>
                            <a:schemeClr val="tx1"/>
                          </a:solidFill>
                        </a:rPr>
                        <a:t>i</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err="1" smtClean="0">
                          <a:solidFill>
                            <a:schemeClr val="tx1"/>
                          </a:solidFill>
                        </a:rPr>
                        <a:t>i</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err="1" smtClean="0">
                          <a:solidFill>
                            <a:schemeClr val="tx1"/>
                          </a:solidFill>
                        </a:rPr>
                        <a:t>i</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err="1" smtClean="0">
                          <a:solidFill>
                            <a:schemeClr val="tx1"/>
                          </a:solidFill>
                        </a:rPr>
                        <a:t>i</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err="1" smtClean="0">
                          <a:solidFill>
                            <a:schemeClr val="tx1"/>
                          </a:solidFill>
                        </a:rPr>
                        <a:t>i</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dirty="0" err="1" smtClean="0">
                          <a:solidFill>
                            <a:schemeClr val="tx1"/>
                          </a:solidFill>
                        </a:rPr>
                        <a:t>i</a:t>
                      </a:r>
                      <a:endParaRPr lang="en-US" sz="1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grpSp>
        <p:nvGrpSpPr>
          <p:cNvPr id="8" name="Group 7"/>
          <p:cNvGrpSpPr/>
          <p:nvPr/>
        </p:nvGrpSpPr>
        <p:grpSpPr>
          <a:xfrm>
            <a:off x="1134764" y="2915420"/>
            <a:ext cx="3986669" cy="1107996"/>
            <a:chOff x="1134764" y="3593240"/>
            <a:chExt cx="3986669" cy="1107996"/>
          </a:xfrm>
        </p:grpSpPr>
        <p:sp>
          <p:nvSpPr>
            <p:cNvPr id="9" name="TextBox 8"/>
            <p:cNvSpPr txBox="1"/>
            <p:nvPr/>
          </p:nvSpPr>
          <p:spPr>
            <a:xfrm>
              <a:off x="1134764" y="3593240"/>
              <a:ext cx="679994" cy="369332"/>
            </a:xfrm>
            <a:prstGeom prst="rect">
              <a:avLst/>
            </a:prstGeom>
            <a:noFill/>
          </p:spPr>
          <p:txBody>
            <a:bodyPr wrap="none" rtlCol="0">
              <a:spAutoFit/>
            </a:bodyPr>
            <a:lstStyle/>
            <a:p>
              <a:r>
                <a:rPr lang="en-US" dirty="0" err="1" smtClean="0"/>
                <a:t>iseed</a:t>
              </a:r>
              <a:endParaRPr lang="en-US" dirty="0"/>
            </a:p>
          </p:txBody>
        </p:sp>
        <p:sp>
          <p:nvSpPr>
            <p:cNvPr id="10" name="TextBox 9"/>
            <p:cNvSpPr txBox="1"/>
            <p:nvPr/>
          </p:nvSpPr>
          <p:spPr>
            <a:xfrm>
              <a:off x="1134764" y="3962572"/>
              <a:ext cx="1107996" cy="369332"/>
            </a:xfrm>
            <a:prstGeom prst="rect">
              <a:avLst/>
            </a:prstGeom>
            <a:noFill/>
          </p:spPr>
          <p:txBody>
            <a:bodyPr wrap="none" rtlCol="0">
              <a:spAutoFit/>
            </a:bodyPr>
            <a:lstStyle/>
            <a:p>
              <a:r>
                <a:rPr lang="en-US" dirty="0" err="1"/>
                <a:t>i</a:t>
              </a:r>
              <a:r>
                <a:rPr lang="en-US" dirty="0" err="1" smtClean="0"/>
                <a:t>cand</a:t>
              </a:r>
              <a:r>
                <a:rPr lang="en-US" dirty="0" smtClean="0"/>
                <a:t>	</a:t>
              </a:r>
              <a:endParaRPr lang="en-US" dirty="0"/>
            </a:p>
          </p:txBody>
        </p:sp>
        <p:sp>
          <p:nvSpPr>
            <p:cNvPr id="11" name="TextBox 10"/>
            <p:cNvSpPr txBox="1"/>
            <p:nvPr/>
          </p:nvSpPr>
          <p:spPr>
            <a:xfrm>
              <a:off x="1134764" y="4331904"/>
              <a:ext cx="3986669" cy="369332"/>
            </a:xfrm>
            <a:prstGeom prst="rect">
              <a:avLst/>
            </a:prstGeom>
            <a:noFill/>
          </p:spPr>
          <p:txBody>
            <a:bodyPr wrap="none" rtlCol="0">
              <a:spAutoFit/>
            </a:bodyPr>
            <a:lstStyle/>
            <a:p>
              <a:r>
                <a:rPr lang="en-US" dirty="0" err="1" smtClean="0"/>
                <a:t>itrack</a:t>
              </a:r>
              <a:r>
                <a:rPr lang="en-US" dirty="0" smtClean="0"/>
                <a:t> = </a:t>
              </a:r>
              <a:r>
                <a:rPr lang="en-US" dirty="0" err="1" smtClean="0"/>
                <a:t>iseed</a:t>
              </a:r>
              <a:r>
                <a:rPr lang="en-US" dirty="0" smtClean="0"/>
                <a:t>*</a:t>
              </a:r>
              <a:r>
                <a:rPr lang="en-US" dirty="0" err="1" smtClean="0"/>
                <a:t>maxCandsPerSeed</a:t>
              </a:r>
              <a:r>
                <a:rPr lang="en-US" dirty="0" smtClean="0"/>
                <a:t> + </a:t>
              </a:r>
              <a:r>
                <a:rPr lang="en-US" dirty="0" err="1" smtClean="0"/>
                <a:t>icand</a:t>
              </a:r>
              <a:endParaRPr lang="en-US" dirty="0"/>
            </a:p>
          </p:txBody>
        </p:sp>
      </p:grpSp>
      <p:cxnSp>
        <p:nvCxnSpPr>
          <p:cNvPr id="12" name="Straight Arrow Connector 11"/>
          <p:cNvCxnSpPr/>
          <p:nvPr/>
        </p:nvCxnSpPr>
        <p:spPr>
          <a:xfrm>
            <a:off x="2038865" y="2383066"/>
            <a:ext cx="0" cy="4201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432334" y="2383066"/>
            <a:ext cx="0" cy="4201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814720" y="2383066"/>
            <a:ext cx="0" cy="4201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205418" y="2383066"/>
            <a:ext cx="0" cy="4201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554552" y="2383066"/>
            <a:ext cx="0" cy="4201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936937" y="2383066"/>
            <a:ext cx="0" cy="4201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23078" y="1937312"/>
            <a:ext cx="870751" cy="369332"/>
          </a:xfrm>
          <a:prstGeom prst="rect">
            <a:avLst/>
          </a:prstGeom>
          <a:noFill/>
        </p:spPr>
        <p:txBody>
          <a:bodyPr wrap="none" rtlCol="0">
            <a:spAutoFit/>
          </a:bodyPr>
          <a:lstStyle/>
          <a:p>
            <a:r>
              <a:rPr lang="en-US" smtClean="0"/>
              <a:t>ithread</a:t>
            </a:r>
            <a:endParaRPr lang="en-US" dirty="0"/>
          </a:p>
        </p:txBody>
      </p:sp>
      <p:cxnSp>
        <p:nvCxnSpPr>
          <p:cNvPr id="19" name="Straight Connector 18"/>
          <p:cNvCxnSpPr/>
          <p:nvPr/>
        </p:nvCxnSpPr>
        <p:spPr>
          <a:xfrm>
            <a:off x="4927296" y="1720735"/>
            <a:ext cx="0" cy="80633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941426" y="1637606"/>
            <a:ext cx="0" cy="80633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5020887" y="1720735"/>
            <a:ext cx="2851266" cy="831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913386" y="2715446"/>
            <a:ext cx="0" cy="80633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932902" y="2776450"/>
            <a:ext cx="0" cy="80633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815570" y="2267581"/>
            <a:ext cx="2292294" cy="1200329"/>
          </a:xfrm>
          <a:prstGeom prst="rect">
            <a:avLst/>
          </a:prstGeom>
          <a:noFill/>
        </p:spPr>
        <p:txBody>
          <a:bodyPr wrap="none" rtlCol="0">
            <a:spAutoFit/>
          </a:bodyPr>
          <a:lstStyle/>
          <a:p>
            <a:r>
              <a:rPr lang="en-US" dirty="0" err="1" smtClean="0"/>
              <a:t>MaxCandsPerSeed</a:t>
            </a:r>
            <a:r>
              <a:rPr lang="en-US" dirty="0" smtClean="0"/>
              <a:t> = 4</a:t>
            </a:r>
          </a:p>
          <a:p>
            <a:r>
              <a:rPr lang="en-US" dirty="0" err="1" smtClean="0"/>
              <a:t>BlockDim.x</a:t>
            </a:r>
            <a:r>
              <a:rPr lang="en-US" dirty="0" smtClean="0"/>
              <a:t> = 8</a:t>
            </a:r>
          </a:p>
          <a:p>
            <a:endParaRPr lang="en-US" dirty="0"/>
          </a:p>
          <a:p>
            <a:endParaRPr lang="en-US" dirty="0"/>
          </a:p>
        </p:txBody>
      </p:sp>
      <p:sp>
        <p:nvSpPr>
          <p:cNvPr id="25" name="TextBox 24"/>
          <p:cNvSpPr txBox="1"/>
          <p:nvPr/>
        </p:nvSpPr>
        <p:spPr>
          <a:xfrm rot="16200000">
            <a:off x="-100417" y="3146253"/>
            <a:ext cx="1605376" cy="646331"/>
          </a:xfrm>
          <a:prstGeom prst="rect">
            <a:avLst/>
          </a:prstGeom>
          <a:noFill/>
        </p:spPr>
        <p:txBody>
          <a:bodyPr wrap="none" rtlCol="0">
            <a:spAutoFit/>
          </a:bodyPr>
          <a:lstStyle/>
          <a:p>
            <a:r>
              <a:rPr lang="en-US" dirty="0" smtClean="0"/>
              <a:t>Global Mem.</a:t>
            </a:r>
          </a:p>
          <a:p>
            <a:r>
              <a:rPr lang="en-US" dirty="0" smtClean="0"/>
              <a:t>Old Candidates</a:t>
            </a:r>
            <a:endParaRPr lang="en-US" dirty="0"/>
          </a:p>
        </p:txBody>
      </p:sp>
      <p:cxnSp>
        <p:nvCxnSpPr>
          <p:cNvPr id="26" name="Straight Arrow Connector 25"/>
          <p:cNvCxnSpPr/>
          <p:nvPr/>
        </p:nvCxnSpPr>
        <p:spPr>
          <a:xfrm flipV="1">
            <a:off x="9875520" y="3582785"/>
            <a:ext cx="1953491" cy="83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269286" y="3221766"/>
            <a:ext cx="1028295" cy="369332"/>
          </a:xfrm>
          <a:prstGeom prst="rect">
            <a:avLst/>
          </a:prstGeom>
          <a:noFill/>
        </p:spPr>
        <p:txBody>
          <a:bodyPr wrap="none" rtlCol="0">
            <a:spAutoFit/>
          </a:bodyPr>
          <a:lstStyle/>
          <a:p>
            <a:r>
              <a:rPr lang="en-US" smtClean="0"/>
              <a:t>Fast-dim</a:t>
            </a:r>
            <a:endParaRPr lang="en-US"/>
          </a:p>
        </p:txBody>
      </p:sp>
      <p:cxnSp>
        <p:nvCxnSpPr>
          <p:cNvPr id="28" name="Straight Arrow Connector 27"/>
          <p:cNvCxnSpPr/>
          <p:nvPr/>
        </p:nvCxnSpPr>
        <p:spPr>
          <a:xfrm>
            <a:off x="4314063" y="2383066"/>
            <a:ext cx="0" cy="42013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00464" y="4632192"/>
            <a:ext cx="4718279" cy="2031325"/>
          </a:xfrm>
          <a:prstGeom prst="rect">
            <a:avLst/>
          </a:prstGeom>
          <a:noFill/>
        </p:spPr>
        <p:txBody>
          <a:bodyPr wrap="none" rtlCol="0">
            <a:spAutoFit/>
          </a:bodyPr>
          <a:lstStyle/>
          <a:p>
            <a:r>
              <a:rPr lang="en-US" dirty="0" smtClean="0"/>
              <a:t>For loop over </a:t>
            </a:r>
            <a:r>
              <a:rPr lang="en-US" dirty="0" err="1" smtClean="0"/>
              <a:t>icand</a:t>
            </a:r>
            <a:r>
              <a:rPr lang="en-US" dirty="0" smtClean="0"/>
              <a:t> and update heaps.</a:t>
            </a:r>
          </a:p>
          <a:p>
            <a:r>
              <a:rPr lang="en-US" dirty="0" smtClean="0"/>
              <a:t>Heaps are independent</a:t>
            </a:r>
          </a:p>
          <a:p>
            <a:r>
              <a:rPr lang="en-US" dirty="0" smtClean="0"/>
              <a:t>	Still in SM</a:t>
            </a:r>
          </a:p>
          <a:p>
            <a:r>
              <a:rPr lang="en-US" dirty="0"/>
              <a:t>	</a:t>
            </a:r>
            <a:r>
              <a:rPr lang="en-US" dirty="0" smtClean="0"/>
              <a:t>No Sync required (no merge)</a:t>
            </a:r>
          </a:p>
          <a:p>
            <a:endParaRPr lang="en-US" dirty="0"/>
          </a:p>
          <a:p>
            <a:r>
              <a:rPr lang="en-US" dirty="0" smtClean="0"/>
              <a:t>Less threads, but more computations per thread</a:t>
            </a:r>
          </a:p>
          <a:p>
            <a:endParaRPr lang="en-US" dirty="0" smtClean="0"/>
          </a:p>
        </p:txBody>
      </p:sp>
      <p:pic>
        <p:nvPicPr>
          <p:cNvPr id="30"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6099" y="4359896"/>
            <a:ext cx="4373187" cy="962101"/>
          </a:xfrm>
          <a:prstGeom prst="rect">
            <a:avLst/>
          </a:prstGeom>
        </p:spPr>
      </p:pic>
      <p:sp>
        <p:nvSpPr>
          <p:cNvPr id="31" name="TextBox 30"/>
          <p:cNvSpPr txBox="1"/>
          <p:nvPr/>
        </p:nvSpPr>
        <p:spPr>
          <a:xfrm>
            <a:off x="5896303" y="5661882"/>
            <a:ext cx="6022290" cy="923330"/>
          </a:xfrm>
          <a:prstGeom prst="rect">
            <a:avLst/>
          </a:prstGeom>
          <a:noFill/>
        </p:spPr>
        <p:txBody>
          <a:bodyPr wrap="none" rtlCol="0">
            <a:spAutoFit/>
          </a:bodyPr>
          <a:lstStyle/>
          <a:p>
            <a:r>
              <a:rPr lang="en-US" dirty="0" smtClean="0"/>
              <a:t>Can we gain something:</a:t>
            </a:r>
          </a:p>
          <a:p>
            <a:r>
              <a:rPr lang="en-US" dirty="0"/>
              <a:t>	</a:t>
            </a:r>
            <a:r>
              <a:rPr lang="en-US" dirty="0" smtClean="0"/>
              <a:t>Higher compute/mem access ratio ?</a:t>
            </a:r>
          </a:p>
          <a:p>
            <a:r>
              <a:rPr lang="en-US" dirty="0"/>
              <a:t>	</a:t>
            </a:r>
            <a:r>
              <a:rPr lang="en-US" dirty="0" smtClean="0"/>
              <a:t>Ability to launch concurrent events more efficiently?</a:t>
            </a:r>
            <a:endParaRPr lang="en-US" dirty="0"/>
          </a:p>
        </p:txBody>
      </p:sp>
      <p:sp>
        <p:nvSpPr>
          <p:cNvPr id="3" name="Slide Number Placeholder 2"/>
          <p:cNvSpPr>
            <a:spLocks noGrp="1"/>
          </p:cNvSpPr>
          <p:nvPr>
            <p:ph type="sldNum" sz="quarter" idx="12"/>
          </p:nvPr>
        </p:nvSpPr>
        <p:spPr/>
        <p:txBody>
          <a:bodyPr/>
          <a:lstStyle/>
          <a:p>
            <a:fld id="{9B39027B-A487-B54F-B0E9-CD026340DBA7}" type="slidenum">
              <a:rPr lang="en-US" smtClean="0"/>
              <a:t>32</a:t>
            </a:fld>
            <a:endParaRPr lang="en-US"/>
          </a:p>
        </p:txBody>
      </p:sp>
    </p:spTree>
    <p:extLst>
      <p:ext uri="{BB962C8B-B14F-4D97-AF65-F5344CB8AC3E}">
        <p14:creationId xmlns:p14="http://schemas.microsoft.com/office/powerpoint/2010/main" val="7563244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Track-based / Seed-based Comparison</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24329931"/>
              </p:ext>
            </p:extLst>
          </p:nvPr>
        </p:nvGraphicFramePr>
        <p:xfrm>
          <a:off x="1418896" y="1891665"/>
          <a:ext cx="9165020" cy="4754880"/>
        </p:xfrm>
        <a:graphic>
          <a:graphicData uri="http://schemas.openxmlformats.org/drawingml/2006/table">
            <a:tbl>
              <a:tblPr firstRow="1" bandRow="1">
                <a:tableStyleId>{2D5ABB26-0587-4C30-8999-92F81FD0307C}</a:tableStyleId>
              </a:tblPr>
              <a:tblGrid>
                <a:gridCol w="2291255"/>
                <a:gridCol w="2291255"/>
                <a:gridCol w="2291255"/>
                <a:gridCol w="2291255"/>
              </a:tblGrid>
              <a:tr h="358984">
                <a:tc>
                  <a:txBody>
                    <a:bodyPr/>
                    <a:lstStyle/>
                    <a:p>
                      <a:endParaRPr lang="en-US" dirty="0"/>
                    </a:p>
                  </a:txBody>
                  <a:tcP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Track-based</a:t>
                      </a:r>
                      <a:endParaRPr lang="en-US" dirty="0"/>
                    </a:p>
                  </a:txBody>
                  <a:tcP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Seed-based</a:t>
                      </a:r>
                      <a:endParaRPr lang="en-US" dirty="0"/>
                    </a:p>
                  </a:txBody>
                  <a:tcP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58984">
                <a:tc rowSpan="4">
                  <a:txBody>
                    <a:bodyPr/>
                    <a:lstStyle/>
                    <a:p>
                      <a:r>
                        <a:rPr lang="en-US" dirty="0" smtClean="0"/>
                        <a:t>1 thread</a:t>
                      </a:r>
                      <a:endParaRPr lang="en-US" dirty="0"/>
                    </a:p>
                  </a:txBody>
                  <a:tcP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dirty="0" smtClean="0"/>
                        <a:t>Event-Loop</a:t>
                      </a:r>
                      <a:endParaRPr lang="en-US" dirty="0"/>
                    </a:p>
                  </a:txBody>
                  <a:tcPr>
                    <a:lnT w="381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tcPr>
                </a:tc>
                <a:tc>
                  <a:txBody>
                    <a:bodyPr/>
                    <a:lstStyle/>
                    <a:p>
                      <a:r>
                        <a:rPr lang="en-US" dirty="0" smtClean="0">
                          <a:solidFill>
                            <a:schemeClr val="tx1"/>
                          </a:solidFill>
                        </a:rPr>
                        <a:t>3.037</a:t>
                      </a:r>
                      <a:endParaRPr lang="en-US" dirty="0">
                        <a:solidFill>
                          <a:schemeClr val="tx1"/>
                        </a:solidFill>
                      </a:endParaRPr>
                    </a:p>
                  </a:txBody>
                  <a:tcPr>
                    <a:lnT w="381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tc>
                  <a:txBody>
                    <a:bodyPr/>
                    <a:lstStyle/>
                    <a:p>
                      <a:r>
                        <a:rPr lang="en-US" dirty="0" smtClean="0"/>
                        <a:t>3.25</a:t>
                      </a:r>
                      <a:endParaRPr lang="en-US" dirty="0"/>
                    </a:p>
                  </a:txBody>
                  <a:tcPr>
                    <a:lnT w="3810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tr>
              <a:tr h="358984">
                <a:tc vMerge="1">
                  <a:txBody>
                    <a:bodyPr/>
                    <a:lstStyle/>
                    <a:p>
                      <a:endParaRPr lang="en-US" dirty="0"/>
                    </a:p>
                  </a:txBody>
                  <a:tcPr/>
                </a:tc>
                <a:tc>
                  <a:txBody>
                    <a:bodyPr/>
                    <a:lstStyle/>
                    <a:p>
                      <a:r>
                        <a:rPr lang="en-US" dirty="0" smtClean="0"/>
                        <a:t>Kernel</a:t>
                      </a:r>
                      <a:endParaRPr lang="en-US" dirty="0"/>
                    </a:p>
                  </a:txBody>
                  <a:tcPr>
                    <a:lnT w="9525" cap="flat" cmpd="sng" algn="ctr">
                      <a:solidFill>
                        <a:schemeClr val="tx1"/>
                      </a:solidFill>
                      <a:prstDash val="sysDot"/>
                      <a:round/>
                      <a:headEnd type="none" w="med" len="med"/>
                      <a:tailEnd type="none" w="med" len="med"/>
                    </a:lnT>
                  </a:tcPr>
                </a:tc>
                <a:tc>
                  <a:txBody>
                    <a:bodyPr/>
                    <a:lstStyle/>
                    <a:p>
                      <a:r>
                        <a:rPr lang="en-US" dirty="0" smtClean="0">
                          <a:solidFill>
                            <a:srgbClr val="FF0000"/>
                          </a:solidFill>
                        </a:rPr>
                        <a:t>1.58</a:t>
                      </a:r>
                      <a:endParaRPr lang="en-US" dirty="0">
                        <a:solidFill>
                          <a:srgbClr val="FF0000"/>
                        </a:solidFill>
                      </a:endParaRPr>
                    </a:p>
                  </a:txBody>
                  <a:tcPr>
                    <a:lnT w="9525" cap="flat" cmpd="sng" algn="ctr">
                      <a:solidFill>
                        <a:schemeClr val="tx1"/>
                      </a:solidFill>
                      <a:prstDash val="sysDot"/>
                      <a:round/>
                      <a:headEnd type="none" w="med" len="med"/>
                      <a:tailEnd type="none" w="med" len="med"/>
                    </a:lnT>
                  </a:tcPr>
                </a:tc>
                <a:tc>
                  <a:txBody>
                    <a:bodyPr/>
                    <a:lstStyle/>
                    <a:p>
                      <a:r>
                        <a:rPr lang="en-US" dirty="0" smtClean="0">
                          <a:solidFill>
                            <a:srgbClr val="FF0000"/>
                          </a:solidFill>
                        </a:rPr>
                        <a:t>1.795</a:t>
                      </a:r>
                      <a:endParaRPr lang="en-US" dirty="0">
                        <a:solidFill>
                          <a:srgbClr val="FF0000"/>
                        </a:solidFill>
                      </a:endParaRPr>
                    </a:p>
                  </a:txBody>
                  <a:tcPr>
                    <a:lnT w="9525" cap="flat" cmpd="sng" algn="ctr">
                      <a:solidFill>
                        <a:schemeClr val="tx1"/>
                      </a:solidFill>
                      <a:prstDash val="sysDot"/>
                      <a:round/>
                      <a:headEnd type="none" w="med" len="med"/>
                      <a:tailEnd type="none" w="med" len="med"/>
                    </a:lnT>
                  </a:tcPr>
                </a:tc>
              </a:tr>
              <a:tr h="358984">
                <a:tc vMerge="1">
                  <a:txBody>
                    <a:bodyPr/>
                    <a:lstStyle/>
                    <a:p>
                      <a:endParaRPr lang="en-US" dirty="0"/>
                    </a:p>
                  </a:txBody>
                  <a:tcPr/>
                </a:tc>
                <a:tc>
                  <a:txBody>
                    <a:bodyPr/>
                    <a:lstStyle/>
                    <a:p>
                      <a:r>
                        <a:rPr lang="en-US" dirty="0" err="1" smtClean="0"/>
                        <a:t>Hto</a:t>
                      </a:r>
                      <a:r>
                        <a:rPr lang="en-US" baseline="0" dirty="0" err="1" smtClean="0"/>
                        <a:t>D</a:t>
                      </a:r>
                      <a:endParaRPr lang="en-US" dirty="0"/>
                    </a:p>
                  </a:txBody>
                  <a:tcPr/>
                </a:tc>
                <a:tc>
                  <a:txBody>
                    <a:bodyPr/>
                    <a:lstStyle/>
                    <a:p>
                      <a:r>
                        <a:rPr lang="en-US" dirty="0" smtClean="0"/>
                        <a:t>0.452</a:t>
                      </a:r>
                      <a:endParaRPr lang="en-US" dirty="0"/>
                    </a:p>
                  </a:txBody>
                  <a:tcPr/>
                </a:tc>
                <a:tc>
                  <a:txBody>
                    <a:bodyPr/>
                    <a:lstStyle/>
                    <a:p>
                      <a:r>
                        <a:rPr lang="en-US" dirty="0" smtClean="0"/>
                        <a:t>0.449</a:t>
                      </a:r>
                      <a:endParaRPr lang="en-US" dirty="0"/>
                    </a:p>
                  </a:txBody>
                  <a:tcPr/>
                </a:tc>
              </a:tr>
              <a:tr h="358984">
                <a:tc vMerge="1">
                  <a:txBody>
                    <a:bodyPr/>
                    <a:lstStyle/>
                    <a:p>
                      <a:endParaRPr lang="en-US" dirty="0"/>
                    </a:p>
                  </a:txBody>
                  <a:tcPr/>
                </a:tc>
                <a:tc>
                  <a:txBody>
                    <a:bodyPr/>
                    <a:lstStyle/>
                    <a:p>
                      <a:r>
                        <a:rPr lang="en-US" dirty="0" err="1" smtClean="0"/>
                        <a:t>DtoH</a:t>
                      </a:r>
                      <a:endParaRPr lang="en-US" dirty="0"/>
                    </a:p>
                  </a:txBody>
                  <a:tcPr>
                    <a:lnB w="19050" cap="flat" cmpd="sng" algn="ctr">
                      <a:solidFill>
                        <a:schemeClr val="tx1"/>
                      </a:solidFill>
                      <a:prstDash val="solid"/>
                      <a:round/>
                      <a:headEnd type="none" w="med" len="med"/>
                      <a:tailEnd type="none" w="med" len="med"/>
                    </a:lnB>
                  </a:tcPr>
                </a:tc>
                <a:tc>
                  <a:txBody>
                    <a:bodyPr/>
                    <a:lstStyle/>
                    <a:p>
                      <a:r>
                        <a:rPr lang="en-US" dirty="0" smtClean="0"/>
                        <a:t>0.054</a:t>
                      </a:r>
                      <a:endParaRPr lang="en-US" dirty="0"/>
                    </a:p>
                  </a:txBody>
                  <a:tcPr>
                    <a:lnB w="19050" cap="flat" cmpd="sng" algn="ctr">
                      <a:solidFill>
                        <a:schemeClr val="tx1"/>
                      </a:solidFill>
                      <a:prstDash val="solid"/>
                      <a:round/>
                      <a:headEnd type="none" w="med" len="med"/>
                      <a:tailEnd type="none" w="med" len="med"/>
                    </a:lnB>
                  </a:tcPr>
                </a:tc>
                <a:tc>
                  <a:txBody>
                    <a:bodyPr/>
                    <a:lstStyle/>
                    <a:p>
                      <a:r>
                        <a:rPr lang="en-US" dirty="0" smtClean="0"/>
                        <a:t>0.054</a:t>
                      </a:r>
                      <a:endParaRPr lang="en-US" dirty="0"/>
                    </a:p>
                  </a:txBody>
                  <a:tcPr>
                    <a:lnB w="19050" cap="flat" cmpd="sng" algn="ctr">
                      <a:solidFill>
                        <a:schemeClr val="tx1"/>
                      </a:solidFill>
                      <a:prstDash val="solid"/>
                      <a:round/>
                      <a:headEnd type="none" w="med" len="med"/>
                      <a:tailEnd type="none" w="med" len="med"/>
                    </a:lnB>
                  </a:tcPr>
                </a:tc>
              </a:tr>
              <a:tr h="358984">
                <a:tc rowSpan="4">
                  <a:txBody>
                    <a:bodyPr/>
                    <a:lstStyle/>
                    <a:p>
                      <a:r>
                        <a:rPr lang="en-US" dirty="0" smtClean="0"/>
                        <a:t>4 threads</a:t>
                      </a:r>
                      <a:endParaRPr lang="en-US" dirty="0"/>
                    </a:p>
                  </a:txBody>
                  <a:tcP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dirty="0" smtClean="0"/>
                        <a:t>Event-Loop</a:t>
                      </a:r>
                      <a:endParaRPr lang="en-US" dirty="0"/>
                    </a:p>
                  </a:txBody>
                  <a:tcPr>
                    <a:lnT w="1905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tcPr>
                </a:tc>
                <a:tc>
                  <a:txBody>
                    <a:bodyPr/>
                    <a:lstStyle/>
                    <a:p>
                      <a:r>
                        <a:rPr lang="en-US" dirty="0" smtClean="0"/>
                        <a:t>2.26</a:t>
                      </a:r>
                      <a:endParaRPr lang="en-US" dirty="0"/>
                    </a:p>
                  </a:txBody>
                  <a:tcPr>
                    <a:lnT w="1905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tcPr>
                </a:tc>
                <a:tc>
                  <a:txBody>
                    <a:bodyPr/>
                    <a:lstStyle/>
                    <a:p>
                      <a:r>
                        <a:rPr lang="en-US" dirty="0" smtClean="0"/>
                        <a:t>2.58</a:t>
                      </a:r>
                      <a:endParaRPr lang="en-US" dirty="0"/>
                    </a:p>
                  </a:txBody>
                  <a:tcPr>
                    <a:lnT w="1905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tcPr>
                </a:tc>
              </a:tr>
              <a:tr h="358984">
                <a:tc vMerge="1">
                  <a:txBody>
                    <a:bodyPr/>
                    <a:lstStyle/>
                    <a:p>
                      <a:endParaRPr lang="en-US" dirty="0"/>
                    </a:p>
                  </a:txBody>
                  <a:tcPr/>
                </a:tc>
                <a:tc>
                  <a:txBody>
                    <a:bodyPr/>
                    <a:lstStyle/>
                    <a:p>
                      <a:r>
                        <a:rPr lang="en-US" dirty="0" smtClean="0"/>
                        <a:t>Kernel</a:t>
                      </a:r>
                      <a:endParaRPr lang="en-US" dirty="0"/>
                    </a:p>
                  </a:txBody>
                  <a:tcPr>
                    <a:lnT w="9525" cap="flat" cmpd="sng" algn="ctr">
                      <a:solidFill>
                        <a:schemeClr val="tx1"/>
                      </a:solidFill>
                      <a:prstDash val="sysDot"/>
                      <a:round/>
                      <a:headEnd type="none" w="med" len="med"/>
                      <a:tailEnd type="none" w="med" len="med"/>
                    </a:lnT>
                  </a:tcPr>
                </a:tc>
                <a:tc>
                  <a:txBody>
                    <a:bodyPr/>
                    <a:lstStyle/>
                    <a:p>
                      <a:r>
                        <a:rPr lang="en-US" dirty="0" smtClean="0"/>
                        <a:t>1.58</a:t>
                      </a:r>
                      <a:endParaRPr lang="en-US" dirty="0"/>
                    </a:p>
                  </a:txBody>
                  <a:tcPr>
                    <a:lnT w="9525" cap="flat" cmpd="sng" algn="ctr">
                      <a:solidFill>
                        <a:schemeClr val="tx1"/>
                      </a:solidFill>
                      <a:prstDash val="sysDot"/>
                      <a:round/>
                      <a:headEnd type="none" w="med" len="med"/>
                      <a:tailEnd type="none" w="med" len="med"/>
                    </a:lnT>
                  </a:tcPr>
                </a:tc>
                <a:tc>
                  <a:txBody>
                    <a:bodyPr/>
                    <a:lstStyle/>
                    <a:p>
                      <a:r>
                        <a:rPr lang="en-US" dirty="0" smtClean="0"/>
                        <a:t>1.91</a:t>
                      </a:r>
                      <a:endParaRPr lang="en-US" dirty="0"/>
                    </a:p>
                  </a:txBody>
                  <a:tcPr>
                    <a:lnT w="9525" cap="flat" cmpd="sng" algn="ctr">
                      <a:solidFill>
                        <a:schemeClr val="tx1"/>
                      </a:solidFill>
                      <a:prstDash val="sysDot"/>
                      <a:round/>
                      <a:headEnd type="none" w="med" len="med"/>
                      <a:tailEnd type="none" w="med" len="med"/>
                    </a:lnT>
                  </a:tcPr>
                </a:tc>
              </a:tr>
              <a:tr h="358984">
                <a:tc vMerge="1">
                  <a:txBody>
                    <a:bodyPr/>
                    <a:lstStyle/>
                    <a:p>
                      <a:endParaRPr lang="en-US" dirty="0"/>
                    </a:p>
                  </a:txBody>
                  <a:tcPr/>
                </a:tc>
                <a:tc>
                  <a:txBody>
                    <a:bodyPr/>
                    <a:lstStyle/>
                    <a:p>
                      <a:r>
                        <a:rPr lang="en-US" dirty="0" err="1" smtClean="0"/>
                        <a:t>Hto</a:t>
                      </a:r>
                      <a:r>
                        <a:rPr lang="en-US" baseline="0" dirty="0" err="1" smtClean="0"/>
                        <a:t>D</a:t>
                      </a:r>
                      <a:endParaRPr lang="en-US" dirty="0"/>
                    </a:p>
                  </a:txBody>
                  <a:tcPr/>
                </a:tc>
                <a:tc>
                  <a:txBody>
                    <a:bodyPr/>
                    <a:lstStyle/>
                    <a:p>
                      <a:r>
                        <a:rPr lang="en-US" dirty="0" smtClean="0"/>
                        <a:t>0.744</a:t>
                      </a:r>
                      <a:endParaRPr lang="en-US" dirty="0"/>
                    </a:p>
                  </a:txBody>
                  <a:tcPr/>
                </a:tc>
                <a:tc>
                  <a:txBody>
                    <a:bodyPr/>
                    <a:lstStyle/>
                    <a:p>
                      <a:r>
                        <a:rPr lang="en-US" dirty="0" smtClean="0"/>
                        <a:t>0.758</a:t>
                      </a:r>
                      <a:endParaRPr lang="en-US" dirty="0"/>
                    </a:p>
                  </a:txBody>
                  <a:tcPr/>
                </a:tc>
              </a:tr>
              <a:tr h="358984">
                <a:tc vMerge="1">
                  <a:txBody>
                    <a:bodyPr/>
                    <a:lstStyle/>
                    <a:p>
                      <a:endParaRPr lang="en-US" dirty="0"/>
                    </a:p>
                  </a:txBody>
                  <a:tcPr/>
                </a:tc>
                <a:tc>
                  <a:txBody>
                    <a:bodyPr/>
                    <a:lstStyle/>
                    <a:p>
                      <a:r>
                        <a:rPr lang="en-US" dirty="0" err="1" smtClean="0"/>
                        <a:t>DtoH</a:t>
                      </a:r>
                      <a:endParaRPr lang="en-US" dirty="0"/>
                    </a:p>
                  </a:txBody>
                  <a:tcPr>
                    <a:lnB w="19050" cap="flat" cmpd="sng" algn="ctr">
                      <a:solidFill>
                        <a:schemeClr val="tx1"/>
                      </a:solidFill>
                      <a:prstDash val="solid"/>
                      <a:round/>
                      <a:headEnd type="none" w="med" len="med"/>
                      <a:tailEnd type="none" w="med" len="med"/>
                    </a:lnB>
                  </a:tcPr>
                </a:tc>
                <a:tc>
                  <a:txBody>
                    <a:bodyPr/>
                    <a:lstStyle/>
                    <a:p>
                      <a:r>
                        <a:rPr lang="en-US" dirty="0" smtClean="0"/>
                        <a:t>0.114</a:t>
                      </a:r>
                      <a:endParaRPr lang="en-US" dirty="0"/>
                    </a:p>
                  </a:txBody>
                  <a:tcPr>
                    <a:lnB w="19050" cap="flat" cmpd="sng" algn="ctr">
                      <a:solidFill>
                        <a:schemeClr val="tx1"/>
                      </a:solidFill>
                      <a:prstDash val="solid"/>
                      <a:round/>
                      <a:headEnd type="none" w="med" len="med"/>
                      <a:tailEnd type="none" w="med" len="med"/>
                    </a:lnB>
                  </a:tcPr>
                </a:tc>
                <a:tc>
                  <a:txBody>
                    <a:bodyPr/>
                    <a:lstStyle/>
                    <a:p>
                      <a:r>
                        <a:rPr lang="en-US" dirty="0" smtClean="0"/>
                        <a:t>0.115</a:t>
                      </a:r>
                      <a:endParaRPr lang="en-US" dirty="0"/>
                    </a:p>
                  </a:txBody>
                  <a:tcPr>
                    <a:lnB w="19050" cap="flat" cmpd="sng" algn="ctr">
                      <a:solidFill>
                        <a:schemeClr val="tx1"/>
                      </a:solidFill>
                      <a:prstDash val="solid"/>
                      <a:round/>
                      <a:headEnd type="none" w="med" len="med"/>
                      <a:tailEnd type="none" w="med" len="med"/>
                    </a:lnB>
                  </a:tcPr>
                </a:tc>
              </a:tr>
              <a:tr h="358984">
                <a:tc rowSpan="4">
                  <a:txBody>
                    <a:bodyPr/>
                    <a:lstStyle/>
                    <a:p>
                      <a:r>
                        <a:rPr lang="en-US" dirty="0" smtClean="0"/>
                        <a:t>10 threads</a:t>
                      </a:r>
                      <a:endParaRPr lang="en-US" dirty="0"/>
                    </a:p>
                  </a:txBody>
                  <a:tcPr>
                    <a:lnR w="381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dirty="0" smtClean="0"/>
                        <a:t>Event-Loop</a:t>
                      </a:r>
                      <a:endParaRPr lang="en-US" dirty="0"/>
                    </a:p>
                  </a:txBody>
                  <a:tcPr>
                    <a:lnL w="38100" cap="flat" cmpd="sng" algn="ctr">
                      <a:noFill/>
                      <a:prstDash val="solid"/>
                      <a:round/>
                      <a:headEnd type="none" w="med" len="med"/>
                      <a:tailEnd type="none" w="med" len="med"/>
                    </a:lnL>
                    <a:lnT w="1905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tcPr>
                </a:tc>
                <a:tc>
                  <a:txBody>
                    <a:bodyPr/>
                    <a:lstStyle/>
                    <a:p>
                      <a:r>
                        <a:rPr lang="en-US" dirty="0" smtClean="0"/>
                        <a:t>2.08</a:t>
                      </a:r>
                      <a:endParaRPr lang="en-US" dirty="0"/>
                    </a:p>
                  </a:txBody>
                  <a:tcPr>
                    <a:lnT w="1905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tc>
                  <a:txBody>
                    <a:bodyPr/>
                    <a:lstStyle/>
                    <a:p>
                      <a:r>
                        <a:rPr lang="en-US" dirty="0" smtClean="0"/>
                        <a:t>2.33</a:t>
                      </a:r>
                      <a:endParaRPr lang="en-US" dirty="0"/>
                    </a:p>
                  </a:txBody>
                  <a:tcPr>
                    <a:lnT w="19050" cap="flat" cmpd="sng" algn="ctr">
                      <a:solidFill>
                        <a:schemeClr val="tx1"/>
                      </a:solidFill>
                      <a:prstDash val="solid"/>
                      <a:round/>
                      <a:headEnd type="none" w="med" len="med"/>
                      <a:tailEnd type="none" w="med" len="med"/>
                    </a:lnT>
                    <a:lnB w="9525" cap="flat" cmpd="sng" algn="ctr">
                      <a:solidFill>
                        <a:schemeClr val="tx1"/>
                      </a:solidFill>
                      <a:prstDash val="sysDot"/>
                      <a:round/>
                      <a:headEnd type="none" w="med" len="med"/>
                      <a:tailEnd type="none" w="med" len="med"/>
                    </a:lnB>
                    <a:solidFill>
                      <a:schemeClr val="accent2">
                        <a:lumMod val="40000"/>
                        <a:lumOff val="60000"/>
                      </a:schemeClr>
                    </a:solidFill>
                  </a:tcPr>
                </a:tc>
              </a:tr>
              <a:tr h="358984">
                <a:tc vMerge="1">
                  <a:txBody>
                    <a:bodyPr/>
                    <a:lstStyle/>
                    <a:p>
                      <a:endParaRPr lang="en-US" dirty="0"/>
                    </a:p>
                  </a:txBody>
                  <a:tcPr/>
                </a:tc>
                <a:tc>
                  <a:txBody>
                    <a:bodyPr/>
                    <a:lstStyle/>
                    <a:p>
                      <a:r>
                        <a:rPr lang="en-US" dirty="0" smtClean="0"/>
                        <a:t>Kernel</a:t>
                      </a:r>
                      <a:endParaRPr lang="en-US" dirty="0"/>
                    </a:p>
                  </a:txBody>
                  <a:tcPr>
                    <a:lnL w="38100" cap="flat" cmpd="sng" algn="ctr">
                      <a:noFill/>
                      <a:prstDash val="solid"/>
                      <a:round/>
                      <a:headEnd type="none" w="med" len="med"/>
                      <a:tailEnd type="none" w="med" len="med"/>
                    </a:lnL>
                    <a:lnT w="9525" cap="flat" cmpd="sng" algn="ctr">
                      <a:solidFill>
                        <a:schemeClr val="tx1"/>
                      </a:solidFill>
                      <a:prstDash val="sysDot"/>
                      <a:round/>
                      <a:headEnd type="none" w="med" len="med"/>
                      <a:tailEnd type="none" w="med" len="med"/>
                    </a:lnT>
                  </a:tcPr>
                </a:tc>
                <a:tc>
                  <a:txBody>
                    <a:bodyPr/>
                    <a:lstStyle/>
                    <a:p>
                      <a:r>
                        <a:rPr lang="en-US" dirty="0" smtClean="0"/>
                        <a:t>1.62</a:t>
                      </a:r>
                    </a:p>
                  </a:txBody>
                  <a:tcPr>
                    <a:lnT w="9525" cap="flat" cmpd="sng" algn="ctr">
                      <a:solidFill>
                        <a:schemeClr val="tx1"/>
                      </a:solidFill>
                      <a:prstDash val="sysDot"/>
                      <a:round/>
                      <a:headEnd type="none" w="med" len="med"/>
                      <a:tailEnd type="none" w="med" len="med"/>
                    </a:lnT>
                  </a:tcPr>
                </a:tc>
                <a:tc>
                  <a:txBody>
                    <a:bodyPr/>
                    <a:lstStyle/>
                    <a:p>
                      <a:r>
                        <a:rPr lang="en-US" dirty="0" smtClean="0"/>
                        <a:t>2.03</a:t>
                      </a:r>
                      <a:endParaRPr lang="en-US" dirty="0"/>
                    </a:p>
                  </a:txBody>
                  <a:tcPr>
                    <a:lnT w="9525" cap="flat" cmpd="sng" algn="ctr">
                      <a:solidFill>
                        <a:schemeClr val="tx1"/>
                      </a:solidFill>
                      <a:prstDash val="sysDot"/>
                      <a:round/>
                      <a:headEnd type="none" w="med" len="med"/>
                      <a:tailEnd type="none" w="med" len="med"/>
                    </a:lnT>
                  </a:tcPr>
                </a:tc>
              </a:tr>
              <a:tr h="358984">
                <a:tc vMerge="1">
                  <a:txBody>
                    <a:bodyPr/>
                    <a:lstStyle/>
                    <a:p>
                      <a:endParaRPr lang="en-US" dirty="0"/>
                    </a:p>
                  </a:txBody>
                  <a:tcPr/>
                </a:tc>
                <a:tc>
                  <a:txBody>
                    <a:bodyPr/>
                    <a:lstStyle/>
                    <a:p>
                      <a:r>
                        <a:rPr lang="en-US" dirty="0" err="1" smtClean="0"/>
                        <a:t>Hto</a:t>
                      </a:r>
                      <a:r>
                        <a:rPr lang="en-US" baseline="0" dirty="0" err="1" smtClean="0"/>
                        <a:t>D</a:t>
                      </a:r>
                      <a:endParaRPr lang="en-US" dirty="0"/>
                    </a:p>
                  </a:txBody>
                  <a:tcPr>
                    <a:lnL w="38100" cap="flat" cmpd="sng" algn="ctr">
                      <a:noFill/>
                      <a:prstDash val="solid"/>
                      <a:round/>
                      <a:headEnd type="none" w="med" len="med"/>
                      <a:tailEnd type="none" w="med" len="med"/>
                    </a:lnL>
                    <a:lnB w="38100" cap="flat" cmpd="sng" algn="ctr">
                      <a:noFill/>
                      <a:prstDash val="solid"/>
                      <a:round/>
                      <a:headEnd type="none" w="med" len="med"/>
                      <a:tailEnd type="none" w="med" len="med"/>
                    </a:lnB>
                  </a:tcPr>
                </a:tc>
                <a:tc>
                  <a:txBody>
                    <a:bodyPr/>
                    <a:lstStyle/>
                    <a:p>
                      <a:r>
                        <a:rPr lang="en-US" dirty="0" smtClean="0"/>
                        <a:t>0.786</a:t>
                      </a:r>
                      <a:endParaRPr lang="en-US" dirty="0"/>
                    </a:p>
                  </a:txBody>
                  <a:tcPr>
                    <a:lnB w="38100" cap="flat" cmpd="sng" algn="ctr">
                      <a:noFill/>
                      <a:prstDash val="solid"/>
                      <a:round/>
                      <a:headEnd type="none" w="med" len="med"/>
                      <a:tailEnd type="none" w="med" len="med"/>
                    </a:lnB>
                  </a:tcPr>
                </a:tc>
                <a:tc>
                  <a:txBody>
                    <a:bodyPr/>
                    <a:lstStyle/>
                    <a:p>
                      <a:r>
                        <a:rPr lang="en-US" dirty="0" smtClean="0"/>
                        <a:t>0.856</a:t>
                      </a:r>
                      <a:endParaRPr lang="en-US" dirty="0"/>
                    </a:p>
                  </a:txBody>
                  <a:tcPr>
                    <a:lnB w="38100" cap="flat" cmpd="sng" algn="ctr">
                      <a:noFill/>
                      <a:prstDash val="solid"/>
                      <a:round/>
                      <a:headEnd type="none" w="med" len="med"/>
                      <a:tailEnd type="none" w="med" len="med"/>
                    </a:lnB>
                  </a:tcPr>
                </a:tc>
              </a:tr>
              <a:tr h="358984">
                <a:tc vMerge="1">
                  <a:txBody>
                    <a:bodyPr/>
                    <a:lstStyle/>
                    <a:p>
                      <a:endParaRPr lang="en-US" dirty="0"/>
                    </a:p>
                  </a:txBody>
                  <a:tcPr/>
                </a:tc>
                <a:tc>
                  <a:txBody>
                    <a:bodyPr/>
                    <a:lstStyle/>
                    <a:p>
                      <a:r>
                        <a:rPr lang="en-US" dirty="0" err="1" smtClean="0"/>
                        <a:t>DtoH</a:t>
                      </a:r>
                      <a:endParaRPr lang="en-US" dirty="0"/>
                    </a:p>
                  </a:txBody>
                  <a:tcP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dirty="0" smtClean="0"/>
                        <a:t>0.112</a:t>
                      </a:r>
                      <a:endParaRPr lang="en-US" dirty="0"/>
                    </a:p>
                  </a:txBody>
                  <a:tcP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dirty="0" smtClean="0"/>
                        <a:t>0.118</a:t>
                      </a:r>
                      <a:endParaRPr lang="en-US" dirty="0"/>
                    </a:p>
                  </a:txBody>
                  <a:tcP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tcPr>
                </a:tc>
              </a:tr>
            </a:tbl>
          </a:graphicData>
        </a:graphic>
      </p:graphicFrame>
      <p:sp>
        <p:nvSpPr>
          <p:cNvPr id="7" name="TextBox 6"/>
          <p:cNvSpPr txBox="1"/>
          <p:nvPr/>
        </p:nvSpPr>
        <p:spPr>
          <a:xfrm>
            <a:off x="336331" y="1506022"/>
            <a:ext cx="4899226" cy="369332"/>
          </a:xfrm>
          <a:prstGeom prst="rect">
            <a:avLst/>
          </a:prstGeom>
          <a:noFill/>
        </p:spPr>
        <p:txBody>
          <a:bodyPr wrap="none" rtlCol="0">
            <a:spAutoFit/>
          </a:bodyPr>
          <a:lstStyle/>
          <a:p>
            <a:r>
              <a:rPr lang="en-US" dirty="0" smtClean="0"/>
              <a:t>20 events @ 10K tracks, from file, </a:t>
            </a:r>
            <a:r>
              <a:rPr lang="en-US" dirty="0" err="1" smtClean="0"/>
              <a:t>Quadro</a:t>
            </a:r>
            <a:r>
              <a:rPr lang="en-US" dirty="0" smtClean="0"/>
              <a:t> </a:t>
            </a:r>
            <a:r>
              <a:rPr lang="en-US" b="1" dirty="0" smtClean="0"/>
              <a:t>K6000</a:t>
            </a:r>
            <a:endParaRPr lang="en-US" b="1" dirty="0"/>
          </a:p>
        </p:txBody>
      </p:sp>
      <p:sp>
        <p:nvSpPr>
          <p:cNvPr id="3" name="Slide Number Placeholder 2"/>
          <p:cNvSpPr>
            <a:spLocks noGrp="1"/>
          </p:cNvSpPr>
          <p:nvPr>
            <p:ph type="sldNum" sz="quarter" idx="12"/>
          </p:nvPr>
        </p:nvSpPr>
        <p:spPr/>
        <p:txBody>
          <a:bodyPr/>
          <a:lstStyle/>
          <a:p>
            <a:fld id="{9B39027B-A487-B54F-B0E9-CD026340DBA7}" type="slidenum">
              <a:rPr lang="en-US" smtClean="0"/>
              <a:t>33</a:t>
            </a:fld>
            <a:endParaRPr lang="en-US"/>
          </a:p>
        </p:txBody>
      </p:sp>
    </p:spTree>
    <p:extLst>
      <p:ext uri="{BB962C8B-B14F-4D97-AF65-F5344CB8AC3E}">
        <p14:creationId xmlns:p14="http://schemas.microsoft.com/office/powerpoint/2010/main" val="4772378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P100 / Broadwell comparison</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15385" y="1690688"/>
            <a:ext cx="5438415" cy="4532013"/>
          </a:xfrm>
        </p:spPr>
      </p:pic>
      <p:sp>
        <p:nvSpPr>
          <p:cNvPr id="6" name="TextBox 5"/>
          <p:cNvSpPr txBox="1"/>
          <p:nvPr/>
        </p:nvSpPr>
        <p:spPr>
          <a:xfrm>
            <a:off x="704193" y="1891862"/>
            <a:ext cx="4855779" cy="2308324"/>
          </a:xfrm>
          <a:prstGeom prst="rect">
            <a:avLst/>
          </a:prstGeom>
          <a:noFill/>
        </p:spPr>
        <p:txBody>
          <a:bodyPr wrap="square" rtlCol="0">
            <a:spAutoFit/>
          </a:bodyPr>
          <a:lstStyle/>
          <a:p>
            <a:pPr marL="285750" indent="-285750">
              <a:buFont typeface="Arial" charset="0"/>
              <a:buChar char="•"/>
            </a:pPr>
            <a:r>
              <a:rPr lang="en-US" dirty="0" smtClean="0"/>
              <a:t>P100 + Broadwell CPU, PCI-e </a:t>
            </a:r>
            <a:r>
              <a:rPr lang="en-US" dirty="0" smtClean="0"/>
              <a:t>connection</a:t>
            </a:r>
            <a:endParaRPr lang="en-US" dirty="0" smtClean="0"/>
          </a:p>
          <a:p>
            <a:pPr marL="285750" indent="-285750">
              <a:buFont typeface="Arial" charset="0"/>
              <a:buChar char="•"/>
            </a:pPr>
            <a:r>
              <a:rPr lang="en-US" dirty="0" smtClean="0"/>
              <a:t>Seed-based algorithm works better on Pascal</a:t>
            </a:r>
          </a:p>
          <a:p>
            <a:pPr marL="285750" indent="-285750">
              <a:buFont typeface="Arial" charset="0"/>
              <a:buChar char="•"/>
            </a:pPr>
            <a:r>
              <a:rPr lang="en-US" dirty="0" smtClean="0"/>
              <a:t>“Scales” better with the number of CPU threads</a:t>
            </a:r>
          </a:p>
          <a:p>
            <a:pPr marL="742950" lvl="1" indent="-285750">
              <a:buFont typeface="Arial" charset="0"/>
              <a:buChar char="•"/>
            </a:pPr>
            <a:r>
              <a:rPr lang="en-US" dirty="0" smtClean="0"/>
              <a:t>Track-based freezes when number of CPU threads &gt; </a:t>
            </a:r>
            <a:r>
              <a:rPr lang="en-US" dirty="0" smtClean="0"/>
              <a:t>5</a:t>
            </a:r>
          </a:p>
          <a:p>
            <a:pPr marL="742950" lvl="1" indent="-285750">
              <a:buFont typeface="Arial" charset="0"/>
              <a:buChar char="•"/>
            </a:pPr>
            <a:r>
              <a:rPr lang="en-US" dirty="0" smtClean="0"/>
              <a:t>Does not freeze on the K6000</a:t>
            </a:r>
          </a:p>
          <a:p>
            <a:pPr marL="742950" lvl="1" indent="-285750">
              <a:buFont typeface="Arial" charset="0"/>
              <a:buChar char="•"/>
            </a:pPr>
            <a:r>
              <a:rPr lang="en-US" dirty="0" smtClean="0"/>
              <a:t>Probably due to </a:t>
            </a:r>
            <a:r>
              <a:rPr lang="en-US" dirty="0" err="1" smtClean="0"/>
              <a:t>slurm</a:t>
            </a:r>
            <a:endParaRPr lang="en-US" dirty="0"/>
          </a:p>
        </p:txBody>
      </p:sp>
      <p:sp>
        <p:nvSpPr>
          <p:cNvPr id="3" name="Slide Number Placeholder 2"/>
          <p:cNvSpPr>
            <a:spLocks noGrp="1"/>
          </p:cNvSpPr>
          <p:nvPr>
            <p:ph type="sldNum" sz="quarter" idx="12"/>
          </p:nvPr>
        </p:nvSpPr>
        <p:spPr/>
        <p:txBody>
          <a:bodyPr/>
          <a:lstStyle/>
          <a:p>
            <a:fld id="{9B39027B-A487-B54F-B0E9-CD026340DBA7}" type="slidenum">
              <a:rPr lang="en-US" smtClean="0"/>
              <a:t>34</a:t>
            </a:fld>
            <a:endParaRPr lang="en-US"/>
          </a:p>
        </p:txBody>
      </p:sp>
    </p:spTree>
    <p:extLst>
      <p:ext uri="{BB962C8B-B14F-4D97-AF65-F5344CB8AC3E}">
        <p14:creationId xmlns:p14="http://schemas.microsoft.com/office/powerpoint/2010/main" val="15203588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P100, streaming, overlapping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4087" y="1825625"/>
            <a:ext cx="9063826" cy="4351338"/>
          </a:xfrm>
        </p:spPr>
      </p:pic>
      <p:sp>
        <p:nvSpPr>
          <p:cNvPr id="5" name="TextBox 4"/>
          <p:cNvSpPr txBox="1"/>
          <p:nvPr/>
        </p:nvSpPr>
        <p:spPr>
          <a:xfrm>
            <a:off x="178676" y="6474372"/>
            <a:ext cx="4696157" cy="369332"/>
          </a:xfrm>
          <a:prstGeom prst="rect">
            <a:avLst/>
          </a:prstGeom>
          <a:noFill/>
        </p:spPr>
        <p:txBody>
          <a:bodyPr wrap="none" rtlCol="0">
            <a:spAutoFit/>
          </a:bodyPr>
          <a:lstStyle/>
          <a:p>
            <a:r>
              <a:rPr lang="en-US" dirty="0" smtClean="0"/>
              <a:t>P100-PCIe 200ev @ 10k tracks, 40 CPU threads </a:t>
            </a:r>
            <a:endParaRPr lang="en-US" dirty="0"/>
          </a:p>
        </p:txBody>
      </p:sp>
      <p:sp>
        <p:nvSpPr>
          <p:cNvPr id="3" name="Slide Number Placeholder 2"/>
          <p:cNvSpPr>
            <a:spLocks noGrp="1"/>
          </p:cNvSpPr>
          <p:nvPr>
            <p:ph type="sldNum" sz="quarter" idx="12"/>
          </p:nvPr>
        </p:nvSpPr>
        <p:spPr/>
        <p:txBody>
          <a:bodyPr/>
          <a:lstStyle/>
          <a:p>
            <a:fld id="{9B39027B-A487-B54F-B0E9-CD026340DBA7}" type="slidenum">
              <a:rPr lang="en-US" smtClean="0"/>
              <a:t>35</a:t>
            </a:fld>
            <a:endParaRPr lang="en-US"/>
          </a:p>
        </p:txBody>
      </p:sp>
    </p:spTree>
    <p:extLst>
      <p:ext uri="{BB962C8B-B14F-4D97-AF65-F5344CB8AC3E}">
        <p14:creationId xmlns:p14="http://schemas.microsoft.com/office/powerpoint/2010/main" val="15909125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(Some)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Latency</a:t>
            </a:r>
            <a:endParaRPr lang="en-US" dirty="0" smtClean="0"/>
          </a:p>
          <a:p>
            <a:r>
              <a:rPr lang="en-US" dirty="0" smtClean="0"/>
              <a:t>Branching</a:t>
            </a:r>
          </a:p>
          <a:p>
            <a:pPr lvl="1"/>
            <a:r>
              <a:rPr lang="en-US" dirty="0" smtClean="0"/>
              <a:t>If hit better than worst of current bests</a:t>
            </a:r>
          </a:p>
          <a:p>
            <a:pPr lvl="1"/>
            <a:r>
              <a:rPr lang="en-US" dirty="0" smtClean="0"/>
              <a:t>Maintaining heap property: left / right dichotomy</a:t>
            </a:r>
          </a:p>
          <a:p>
            <a:r>
              <a:rPr lang="en-US" dirty="0" smtClean="0"/>
              <a:t>Shared memory</a:t>
            </a:r>
          </a:p>
          <a:p>
            <a:pPr lvl="1"/>
            <a:r>
              <a:rPr lang="en-US" dirty="0" smtClean="0"/>
              <a:t>Heaps are too big: </a:t>
            </a:r>
            <a:r>
              <a:rPr lang="en-US" dirty="0" smtClean="0"/>
              <a:t>34kB </a:t>
            </a:r>
            <a:r>
              <a:rPr lang="en-US" dirty="0" smtClean="0"/>
              <a:t>for blocks of 256 threads</a:t>
            </a:r>
          </a:p>
          <a:p>
            <a:pPr lvl="2"/>
            <a:r>
              <a:rPr lang="en-US" dirty="0" smtClean="0"/>
              <a:t>Heaps in global mem</a:t>
            </a:r>
            <a:r>
              <a:rPr lang="en-US" dirty="0"/>
              <a:t> </a:t>
            </a:r>
            <a:r>
              <a:rPr lang="en-US" dirty="0" smtClean="0"/>
              <a:t>for track-based </a:t>
            </a:r>
            <a:r>
              <a:rPr lang="en-US" dirty="0" smtClean="0"/>
              <a:t>algorithm ?</a:t>
            </a:r>
            <a:endParaRPr lang="en-US" dirty="0" smtClean="0"/>
          </a:p>
          <a:p>
            <a:pPr lvl="2"/>
            <a:r>
              <a:rPr lang="en-US" strike="sngStrike" dirty="0" smtClean="0"/>
              <a:t>Heap in local </a:t>
            </a:r>
            <a:r>
              <a:rPr lang="en-US" strike="sngStrike" dirty="0" smtClean="0"/>
              <a:t>mem </a:t>
            </a:r>
            <a:r>
              <a:rPr lang="en-US" strike="sngStrike" dirty="0" smtClean="0"/>
              <a:t>for seed-based </a:t>
            </a:r>
            <a:r>
              <a:rPr lang="en-US" strike="sngStrike" dirty="0" smtClean="0"/>
              <a:t>algorithm ?</a:t>
            </a:r>
            <a:endParaRPr lang="en-US" strike="sngStrike" dirty="0" smtClean="0"/>
          </a:p>
          <a:p>
            <a:pPr lvl="1"/>
            <a:r>
              <a:rPr lang="en-US" strike="sngStrike" dirty="0" smtClean="0"/>
              <a:t>Hits from hit-loop in SM?</a:t>
            </a:r>
          </a:p>
          <a:p>
            <a:pPr lvl="2"/>
            <a:r>
              <a:rPr lang="en-US" strike="sngStrike" dirty="0" smtClean="0"/>
              <a:t>All candidates loops over the same</a:t>
            </a:r>
          </a:p>
          <a:p>
            <a:r>
              <a:rPr lang="en-US" dirty="0" smtClean="0"/>
              <a:t>Track-based heap-merge synchronization</a:t>
            </a:r>
          </a:p>
          <a:p>
            <a:pPr lvl="1"/>
            <a:r>
              <a:rPr lang="en-US" dirty="0" smtClean="0"/>
              <a:t>New ”</a:t>
            </a:r>
            <a:r>
              <a:rPr lang="en-US" dirty="0" err="1" smtClean="0"/>
              <a:t>thread_group.sync</a:t>
            </a:r>
            <a:r>
              <a:rPr lang="en-US" dirty="0" smtClean="0"/>
              <a:t>” in CUDA 9?</a:t>
            </a:r>
            <a:endParaRPr lang="en-US" dirty="0"/>
          </a:p>
        </p:txBody>
      </p:sp>
      <p:sp>
        <p:nvSpPr>
          <p:cNvPr id="4" name="Slide Number Placeholder 3"/>
          <p:cNvSpPr>
            <a:spLocks noGrp="1"/>
          </p:cNvSpPr>
          <p:nvPr>
            <p:ph type="sldNum" sz="quarter" idx="12"/>
          </p:nvPr>
        </p:nvSpPr>
        <p:spPr/>
        <p:txBody>
          <a:bodyPr/>
          <a:lstStyle/>
          <a:p>
            <a:fld id="{9B39027B-A487-B54F-B0E9-CD026340DBA7}" type="slidenum">
              <a:rPr lang="en-US" smtClean="0"/>
              <a:t>36</a:t>
            </a:fld>
            <a:endParaRPr lang="en-US"/>
          </a:p>
        </p:txBody>
      </p:sp>
    </p:spTree>
    <p:extLst>
      <p:ext uri="{BB962C8B-B14F-4D97-AF65-F5344CB8AC3E}">
        <p14:creationId xmlns:p14="http://schemas.microsoft.com/office/powerpoint/2010/main" val="14546472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KF Track Reconstruction </a:t>
            </a:r>
          </a:p>
        </p:txBody>
      </p:sp>
      <p:sp>
        <p:nvSpPr>
          <p:cNvPr id="3" name="Content Placeholder 2"/>
          <p:cNvSpPr>
            <a:spLocks noGrp="1"/>
          </p:cNvSpPr>
          <p:nvPr>
            <p:ph idx="1"/>
          </p:nvPr>
        </p:nvSpPr>
        <p:spPr>
          <a:xfrm>
            <a:off x="838200" y="1825625"/>
            <a:ext cx="5678103" cy="4351338"/>
          </a:xfrm>
        </p:spPr>
        <p:txBody>
          <a:bodyPr>
            <a:normAutofit lnSpcReduction="10000"/>
          </a:bodyPr>
          <a:lstStyle/>
          <a:p>
            <a:r>
              <a:rPr lang="en-US" dirty="0"/>
              <a:t>Tracking proceeds in three main steps: seeding, building, and fitting</a:t>
            </a:r>
          </a:p>
          <a:p>
            <a:endParaRPr lang="en-US" dirty="0"/>
          </a:p>
          <a:p>
            <a:r>
              <a:rPr lang="en-US" dirty="0"/>
              <a:t>In fitting, hit collection is known: repeatedly apply the basic logic unit</a:t>
            </a:r>
          </a:p>
          <a:p>
            <a:endParaRPr lang="en-US" dirty="0"/>
          </a:p>
          <a:p>
            <a:r>
              <a:rPr lang="en-US" dirty="0"/>
              <a:t>In building, hit collection is unknown and requires branching to explore many possible candidate hits after propagation</a:t>
            </a:r>
          </a:p>
          <a:p>
            <a:endParaRPr lang="en-US" dirty="0"/>
          </a:p>
        </p:txBody>
      </p:sp>
      <p:pic>
        <p:nvPicPr>
          <p:cNvPr id="4" name="Picture 3" descr="build.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1015" y="1690688"/>
            <a:ext cx="3539768" cy="4031595"/>
          </a:xfrm>
          <a:prstGeom prst="rect">
            <a:avLst/>
          </a:prstGeom>
        </p:spPr>
      </p:pic>
      <p:pic>
        <p:nvPicPr>
          <p:cNvPr id="5" name="Picture 4" descr="fit.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303" y="1746371"/>
            <a:ext cx="1729666" cy="4001568"/>
          </a:xfrm>
          <a:prstGeom prst="rect">
            <a:avLst/>
          </a:prstGeom>
        </p:spPr>
      </p:pic>
      <p:sp>
        <p:nvSpPr>
          <p:cNvPr id="6" name="Slide Number Placeholder 5"/>
          <p:cNvSpPr>
            <a:spLocks noGrp="1"/>
          </p:cNvSpPr>
          <p:nvPr>
            <p:ph type="sldNum" sz="quarter" idx="12"/>
          </p:nvPr>
        </p:nvSpPr>
        <p:spPr/>
        <p:txBody>
          <a:bodyPr/>
          <a:lstStyle/>
          <a:p>
            <a:fld id="{5AACA1C6-9A21-CD49-896D-85E6117B2B19}" type="slidenum">
              <a:rPr lang="en-US" smtClean="0"/>
              <a:t>4</a:t>
            </a:fld>
            <a:endParaRPr lang="en-US"/>
          </a:p>
        </p:txBody>
      </p:sp>
    </p:spTree>
    <p:extLst>
      <p:ext uri="{BB962C8B-B14F-4D97-AF65-F5344CB8AC3E}">
        <p14:creationId xmlns:p14="http://schemas.microsoft.com/office/powerpoint/2010/main" val="924801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a:t>
            </a:r>
            <a:r>
              <a:rPr lang="en-US" dirty="0" smtClean="0"/>
              <a:t>Setting</a:t>
            </a:r>
            <a:endParaRPr lang="en-US" dirty="0"/>
          </a:p>
        </p:txBody>
      </p:sp>
      <p:sp>
        <p:nvSpPr>
          <p:cNvPr id="3" name="Content Placeholder 2"/>
          <p:cNvSpPr>
            <a:spLocks noGrp="1"/>
          </p:cNvSpPr>
          <p:nvPr>
            <p:ph idx="1"/>
          </p:nvPr>
        </p:nvSpPr>
        <p:spPr>
          <a:xfrm>
            <a:off x="838200" y="1825625"/>
            <a:ext cx="4465320" cy="4351338"/>
          </a:xfrm>
        </p:spPr>
        <p:txBody>
          <a:bodyPr>
            <a:normAutofit fontScale="77500" lnSpcReduction="20000"/>
          </a:bodyPr>
          <a:lstStyle/>
          <a:p>
            <a:pPr marL="0" indent="0" algn="ctr">
              <a:buClr>
                <a:srgbClr val="B31B1B"/>
              </a:buClr>
              <a:buNone/>
            </a:pPr>
            <a:r>
              <a:rPr lang="en-US" b="1" dirty="0">
                <a:ea typeface="Calibri" charset="0"/>
                <a:cs typeface="Calibri" charset="0"/>
              </a:rPr>
              <a:t>Simplified setup</a:t>
            </a:r>
            <a:endParaRPr lang="en-US" dirty="0">
              <a:ea typeface="Calibri" charset="0"/>
              <a:cs typeface="Calibri" charset="0"/>
            </a:endParaRPr>
          </a:p>
          <a:p>
            <a:pPr>
              <a:buClr>
                <a:schemeClr val="tx1"/>
              </a:buClr>
            </a:pPr>
            <a:r>
              <a:rPr lang="en-US" dirty="0" smtClean="0">
                <a:solidFill>
                  <a:srgbClr val="515151"/>
                </a:solidFill>
                <a:ea typeface="Calibri" charset="0"/>
                <a:cs typeface="Calibri" charset="0"/>
              </a:rPr>
              <a:t>Detector conditions</a:t>
            </a:r>
          </a:p>
          <a:p>
            <a:pPr lvl="1">
              <a:buClr>
                <a:schemeClr val="tx1"/>
              </a:buClr>
            </a:pPr>
            <a:r>
              <a:rPr lang="en-US" dirty="0" smtClean="0">
                <a:solidFill>
                  <a:srgbClr val="515151"/>
                </a:solidFill>
                <a:ea typeface="Calibri" charset="0"/>
                <a:cs typeface="Calibri" charset="0"/>
              </a:rPr>
              <a:t>10 barrel pixel layers, evenly spaced </a:t>
            </a:r>
          </a:p>
          <a:p>
            <a:pPr lvl="1">
              <a:buClr>
                <a:schemeClr val="tx1"/>
              </a:buClr>
            </a:pPr>
            <a:r>
              <a:rPr lang="en-US" dirty="0" smtClean="0">
                <a:solidFill>
                  <a:srgbClr val="515151"/>
                </a:solidFill>
                <a:ea typeface="Calibri" charset="0"/>
                <a:cs typeface="Calibri" charset="0"/>
              </a:rPr>
              <a:t>Hit resolution</a:t>
            </a:r>
          </a:p>
          <a:p>
            <a:pPr lvl="2">
              <a:buClr>
                <a:schemeClr val="tx1"/>
              </a:buClr>
              <a:buFont typeface="Wingdings" charset="2"/>
              <a:buChar char="Ø"/>
            </a:pPr>
            <a:r>
              <a:rPr lang="el-GR" dirty="0" smtClean="0">
                <a:solidFill>
                  <a:srgbClr val="515151"/>
                </a:solidFill>
                <a:ea typeface="Calibri" charset="0"/>
                <a:cs typeface="Calibri" charset="0"/>
              </a:rPr>
              <a:t>σ</a:t>
            </a:r>
            <a:r>
              <a:rPr lang="en-US" baseline="-25000" dirty="0" err="1" smtClean="0">
                <a:solidFill>
                  <a:srgbClr val="515151"/>
                </a:solidFill>
                <a:ea typeface="Calibri" charset="0"/>
                <a:cs typeface="Calibri" charset="0"/>
              </a:rPr>
              <a:t>x,y</a:t>
            </a:r>
            <a:r>
              <a:rPr lang="en-US" baseline="-25000" dirty="0" smtClean="0">
                <a:solidFill>
                  <a:srgbClr val="515151"/>
                </a:solidFill>
                <a:ea typeface="Calibri" charset="0"/>
                <a:cs typeface="Calibri" charset="0"/>
              </a:rPr>
              <a:t> </a:t>
            </a:r>
            <a:r>
              <a:rPr lang="en-US" dirty="0" smtClean="0">
                <a:solidFill>
                  <a:srgbClr val="515151"/>
                </a:solidFill>
                <a:ea typeface="Calibri" charset="0"/>
                <a:cs typeface="Calibri" charset="0"/>
              </a:rPr>
              <a:t>= 100</a:t>
            </a:r>
            <a:r>
              <a:rPr lang="el-GR" dirty="0" smtClean="0">
                <a:solidFill>
                  <a:srgbClr val="515151"/>
                </a:solidFill>
                <a:ea typeface="Calibri" charset="0"/>
                <a:cs typeface="Calibri" charset="0"/>
              </a:rPr>
              <a:t>μ</a:t>
            </a:r>
            <a:r>
              <a:rPr lang="en-US" dirty="0" smtClean="0">
                <a:solidFill>
                  <a:srgbClr val="515151"/>
                </a:solidFill>
                <a:ea typeface="Calibri" charset="0"/>
                <a:cs typeface="Calibri" charset="0"/>
              </a:rPr>
              <a:t>m</a:t>
            </a:r>
          </a:p>
          <a:p>
            <a:pPr lvl="2">
              <a:buClr>
                <a:schemeClr val="tx1"/>
              </a:buClr>
              <a:buFont typeface="Wingdings" charset="2"/>
              <a:buChar char="Ø"/>
            </a:pPr>
            <a:r>
              <a:rPr lang="el-GR" dirty="0" smtClean="0">
                <a:solidFill>
                  <a:srgbClr val="515151"/>
                </a:solidFill>
                <a:ea typeface="Calibri" charset="0"/>
                <a:cs typeface="Calibri" charset="0"/>
              </a:rPr>
              <a:t>σ</a:t>
            </a:r>
            <a:r>
              <a:rPr lang="en-US" baseline="-25000" dirty="0" smtClean="0">
                <a:solidFill>
                  <a:srgbClr val="515151"/>
                </a:solidFill>
                <a:ea typeface="Calibri" charset="0"/>
                <a:cs typeface="Calibri" charset="0"/>
              </a:rPr>
              <a:t>z    </a:t>
            </a:r>
            <a:r>
              <a:rPr lang="en-US" dirty="0" smtClean="0">
                <a:solidFill>
                  <a:srgbClr val="515151"/>
                </a:solidFill>
                <a:ea typeface="Calibri" charset="0"/>
                <a:cs typeface="Calibri" charset="0"/>
              </a:rPr>
              <a:t>= 1.0mm</a:t>
            </a:r>
          </a:p>
          <a:p>
            <a:pPr lvl="1">
              <a:buClr>
                <a:schemeClr val="tx1"/>
              </a:buClr>
            </a:pPr>
            <a:r>
              <a:rPr lang="en-US" dirty="0" smtClean="0">
                <a:solidFill>
                  <a:srgbClr val="515151"/>
                </a:solidFill>
                <a:ea typeface="Calibri" charset="0"/>
                <a:cs typeface="Calibri" charset="0"/>
              </a:rPr>
              <a:t>Constant B-field of 3.8T</a:t>
            </a:r>
          </a:p>
          <a:p>
            <a:pPr lvl="1">
              <a:buClr>
                <a:schemeClr val="tx1"/>
              </a:buClr>
            </a:pPr>
            <a:r>
              <a:rPr lang="en-US" dirty="0" smtClean="0">
                <a:solidFill>
                  <a:srgbClr val="515151"/>
                </a:solidFill>
                <a:ea typeface="Calibri" charset="0"/>
                <a:cs typeface="Calibri" charset="0"/>
              </a:rPr>
              <a:t>No scattering/energy loss</a:t>
            </a:r>
          </a:p>
          <a:p>
            <a:pPr>
              <a:buClr>
                <a:schemeClr val="tx1"/>
              </a:buClr>
            </a:pPr>
            <a:endParaRPr lang="en-US" dirty="0" smtClean="0">
              <a:solidFill>
                <a:srgbClr val="515151"/>
              </a:solidFill>
              <a:ea typeface="Calibri" charset="0"/>
              <a:cs typeface="Calibri" charset="0"/>
            </a:endParaRPr>
          </a:p>
          <a:p>
            <a:pPr>
              <a:buClr>
                <a:schemeClr val="tx1"/>
              </a:buClr>
            </a:pPr>
            <a:r>
              <a:rPr lang="en-US" dirty="0" smtClean="0">
                <a:solidFill>
                  <a:srgbClr val="515151"/>
                </a:solidFill>
                <a:ea typeface="Calibri" charset="0"/>
                <a:cs typeface="Calibri" charset="0"/>
              </a:rPr>
              <a:t>Track conditions</a:t>
            </a:r>
          </a:p>
          <a:p>
            <a:pPr lvl="1">
              <a:buClr>
                <a:schemeClr val="tx1"/>
              </a:buClr>
            </a:pPr>
            <a:r>
              <a:rPr lang="en-US" dirty="0" smtClean="0">
                <a:solidFill>
                  <a:srgbClr val="515151"/>
                </a:solidFill>
                <a:ea typeface="Calibri" charset="0"/>
                <a:cs typeface="Calibri" charset="0"/>
              </a:rPr>
              <a:t>Tracks generated with MC simulation uniformly in </a:t>
            </a:r>
            <a:r>
              <a:rPr lang="el-GR" dirty="0" smtClean="0">
                <a:solidFill>
                  <a:srgbClr val="515151"/>
                </a:solidFill>
                <a:ea typeface="Calibri" charset="0"/>
                <a:cs typeface="Calibri" charset="0"/>
              </a:rPr>
              <a:t>η</a:t>
            </a:r>
            <a:r>
              <a:rPr lang="en-US" dirty="0" smtClean="0">
                <a:solidFill>
                  <a:srgbClr val="515151"/>
                </a:solidFill>
                <a:ea typeface="Calibri" charset="0"/>
                <a:cs typeface="Calibri" charset="0"/>
              </a:rPr>
              <a:t>,</a:t>
            </a:r>
            <a:r>
              <a:rPr lang="el-GR" dirty="0" smtClean="0">
                <a:solidFill>
                  <a:srgbClr val="515151"/>
                </a:solidFill>
                <a:ea typeface="Calibri" charset="0"/>
                <a:cs typeface="Calibri" charset="0"/>
              </a:rPr>
              <a:t>φ</a:t>
            </a:r>
            <a:r>
              <a:rPr lang="en-US" dirty="0" smtClean="0">
                <a:solidFill>
                  <a:srgbClr val="515151"/>
                </a:solidFill>
                <a:ea typeface="Calibri" charset="0"/>
                <a:cs typeface="Calibri" charset="0"/>
              </a:rPr>
              <a:t> (azimuthal angle)</a:t>
            </a:r>
            <a:r>
              <a:rPr lang="el-GR" dirty="0" smtClean="0">
                <a:solidFill>
                  <a:srgbClr val="515151"/>
                </a:solidFill>
                <a:ea typeface="Calibri" charset="0"/>
                <a:cs typeface="Calibri" charset="0"/>
              </a:rPr>
              <a:t>,</a:t>
            </a:r>
            <a:r>
              <a:rPr lang="en-US" dirty="0" smtClean="0">
                <a:solidFill>
                  <a:srgbClr val="515151"/>
                </a:solidFill>
                <a:ea typeface="Calibri" charset="0"/>
                <a:cs typeface="Calibri" charset="0"/>
              </a:rPr>
              <a:t> and </a:t>
            </a:r>
            <a:r>
              <a:rPr lang="en-US" dirty="0" err="1" smtClean="0">
                <a:solidFill>
                  <a:srgbClr val="515151"/>
                </a:solidFill>
                <a:ea typeface="Calibri" charset="0"/>
                <a:cs typeface="Calibri" charset="0"/>
              </a:rPr>
              <a:t>p</a:t>
            </a:r>
            <a:r>
              <a:rPr lang="en-US" baseline="-25000" dirty="0" err="1" smtClean="0">
                <a:solidFill>
                  <a:srgbClr val="515151"/>
                </a:solidFill>
                <a:ea typeface="Calibri" charset="0"/>
                <a:cs typeface="Calibri" charset="0"/>
              </a:rPr>
              <a:t>T</a:t>
            </a:r>
            <a:endParaRPr lang="en-US" baseline="-25000" dirty="0" smtClean="0">
              <a:solidFill>
                <a:srgbClr val="515151"/>
              </a:solidFill>
              <a:ea typeface="Calibri" charset="0"/>
              <a:cs typeface="Calibri" charset="0"/>
            </a:endParaRPr>
          </a:p>
          <a:p>
            <a:pPr lvl="1">
              <a:buClr>
                <a:schemeClr val="tx1"/>
              </a:buClr>
            </a:pPr>
            <a:r>
              <a:rPr lang="en-US" dirty="0" smtClean="0">
                <a:solidFill>
                  <a:srgbClr val="515151"/>
                </a:solidFill>
                <a:ea typeface="Calibri" charset="0"/>
                <a:cs typeface="Calibri" charset="0"/>
              </a:rPr>
              <a:t>Seeding taken from tracks in simulation</a:t>
            </a:r>
          </a:p>
          <a:p>
            <a:pPr>
              <a:buClr>
                <a:srgbClr val="B31B1B"/>
              </a:buClr>
            </a:pPr>
            <a:endParaRPr lang="en-US" dirty="0" smtClean="0">
              <a:solidFill>
                <a:srgbClr val="515151"/>
              </a:solidFill>
              <a:ea typeface="Calibri" charset="0"/>
              <a:cs typeface="Calibri" charset="0"/>
            </a:endParaRPr>
          </a:p>
          <a:p>
            <a:endParaRPr lang="en-US" dirty="0">
              <a:ea typeface="Calibri" charset="0"/>
              <a:cs typeface="Calibri" charset="0"/>
            </a:endParaRPr>
          </a:p>
        </p:txBody>
      </p:sp>
      <p:sp>
        <p:nvSpPr>
          <p:cNvPr id="5" name="Content Placeholder 2"/>
          <p:cNvSpPr txBox="1">
            <a:spLocks/>
          </p:cNvSpPr>
          <p:nvPr/>
        </p:nvSpPr>
        <p:spPr>
          <a:xfrm>
            <a:off x="5804034" y="4830901"/>
            <a:ext cx="5948412" cy="134606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4300" indent="0" algn="ctr">
              <a:buClr>
                <a:srgbClr val="B31B1B"/>
              </a:buClr>
              <a:buNone/>
            </a:pPr>
            <a:r>
              <a:rPr lang="en-US" sz="2200" b="1" dirty="0" smtClean="0">
                <a:ea typeface="Calibri" charset="0"/>
                <a:cs typeface="Calibri" charset="0"/>
              </a:rPr>
              <a:t>Realistic Setup</a:t>
            </a:r>
          </a:p>
          <a:p>
            <a:pPr marL="114300" indent="0">
              <a:buClr>
                <a:srgbClr val="B31B1B"/>
              </a:buClr>
              <a:buNone/>
            </a:pPr>
            <a:r>
              <a:rPr lang="en-US" sz="2000" dirty="0" smtClean="0">
                <a:solidFill>
                  <a:srgbClr val="515151"/>
                </a:solidFill>
                <a:ea typeface="Calibri" charset="0"/>
                <a:cs typeface="Calibri" charset="0"/>
              </a:rPr>
              <a:t>Options </a:t>
            </a:r>
            <a:r>
              <a:rPr lang="en-US" sz="2000" dirty="0">
                <a:solidFill>
                  <a:srgbClr val="515151"/>
                </a:solidFill>
                <a:ea typeface="Calibri" charset="0"/>
                <a:cs typeface="Calibri" charset="0"/>
              </a:rPr>
              <a:t>to add material effects, polygonal geometry:</a:t>
            </a:r>
          </a:p>
          <a:p>
            <a:pPr marL="114300" indent="0">
              <a:buClr>
                <a:srgbClr val="B31B1B"/>
              </a:buClr>
              <a:buNone/>
            </a:pPr>
            <a:r>
              <a:rPr lang="en-US" sz="2000" b="1" dirty="0" smtClean="0">
                <a:ea typeface="Calibri" charset="0"/>
                <a:cs typeface="Calibri" charset="0"/>
              </a:rPr>
              <a:t>More realistic setup partially built:</a:t>
            </a:r>
          </a:p>
          <a:p>
            <a:pPr marL="114300" indent="0">
              <a:buClr>
                <a:srgbClr val="B31B1B"/>
              </a:buClr>
              <a:buNone/>
            </a:pPr>
            <a:r>
              <a:rPr lang="en-US" sz="2000" b="1" dirty="0" smtClean="0">
                <a:ea typeface="Calibri" charset="0"/>
                <a:cs typeface="Calibri" charset="0"/>
              </a:rPr>
              <a:t>Barrel and Endcap (x86 only)</a:t>
            </a:r>
            <a:endParaRPr lang="en-US" sz="2000" b="1" dirty="0">
              <a:ea typeface="Calibri" charset="0"/>
              <a:cs typeface="Calibri" charset="0"/>
            </a:endParaRPr>
          </a:p>
          <a:p>
            <a:pPr marL="0" indent="0">
              <a:buClr>
                <a:srgbClr val="B31B1B"/>
              </a:buClr>
              <a:buNone/>
            </a:pPr>
            <a:endParaRPr lang="en-US" sz="2200" dirty="0">
              <a:solidFill>
                <a:srgbClr val="222222"/>
              </a:solidFill>
              <a:ea typeface="Calibri" charset="0"/>
              <a:cs typeface="Calibri" charset="0"/>
            </a:endParaRPr>
          </a:p>
        </p:txBody>
      </p:sp>
      <p:pic>
        <p:nvPicPr>
          <p:cNvPr id="6" name="Picture 5"/>
          <p:cNvPicPr>
            <a:picLocks noChangeAspect="1"/>
          </p:cNvPicPr>
          <p:nvPr/>
        </p:nvPicPr>
        <p:blipFill>
          <a:blip r:embed="rId3"/>
          <a:stretch>
            <a:fillRect/>
          </a:stretch>
        </p:blipFill>
        <p:spPr>
          <a:xfrm>
            <a:off x="6733070" y="1027906"/>
            <a:ext cx="3581400" cy="3581400"/>
          </a:xfrm>
          <a:prstGeom prst="rect">
            <a:avLst/>
          </a:prstGeom>
        </p:spPr>
      </p:pic>
      <p:sp>
        <p:nvSpPr>
          <p:cNvPr id="4" name="Slide Number Placeholder 3"/>
          <p:cNvSpPr>
            <a:spLocks noGrp="1"/>
          </p:cNvSpPr>
          <p:nvPr>
            <p:ph type="sldNum" sz="quarter" idx="12"/>
          </p:nvPr>
        </p:nvSpPr>
        <p:spPr/>
        <p:txBody>
          <a:bodyPr/>
          <a:lstStyle/>
          <a:p>
            <a:fld id="{5AACA1C6-9A21-CD49-896D-85E6117B2B19}" type="slidenum">
              <a:rPr lang="en-US" smtClean="0"/>
              <a:t>5</a:t>
            </a:fld>
            <a:endParaRPr lang="en-US"/>
          </a:p>
        </p:txBody>
      </p:sp>
    </p:spTree>
    <p:extLst>
      <p:ext uri="{BB962C8B-B14F-4D97-AF65-F5344CB8AC3E}">
        <p14:creationId xmlns:p14="http://schemas.microsoft.com/office/powerpoint/2010/main" val="18059765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Selected Parallel Architectures</a:t>
            </a:r>
            <a:endParaRPr lang="en-US" dirty="0"/>
          </a:p>
        </p:txBody>
      </p:sp>
      <p:graphicFrame>
        <p:nvGraphicFramePr>
          <p:cNvPr id="4" name="Table 3"/>
          <p:cNvGraphicFramePr>
            <a:graphicFrameLocks noGrp="1"/>
          </p:cNvGraphicFramePr>
          <p:nvPr>
            <p:extLst/>
          </p:nvPr>
        </p:nvGraphicFramePr>
        <p:xfrm>
          <a:off x="2233062" y="2419417"/>
          <a:ext cx="7238348" cy="4146884"/>
        </p:xfrm>
        <a:graphic>
          <a:graphicData uri="http://schemas.openxmlformats.org/drawingml/2006/table">
            <a:tbl>
              <a:tblPr firstRow="1" bandRow="1">
                <a:tableStyleId>{5C22544A-7EE6-4342-B048-85BDC9FD1C3A}</a:tableStyleId>
              </a:tblPr>
              <a:tblGrid>
                <a:gridCol w="1748242"/>
                <a:gridCol w="1380885"/>
                <a:gridCol w="1577501"/>
                <a:gridCol w="1265860"/>
                <a:gridCol w="1265860"/>
              </a:tblGrid>
              <a:tr h="596098">
                <a:tc>
                  <a:txBody>
                    <a:bodyPr/>
                    <a:lstStyle/>
                    <a:p>
                      <a:endParaRPr lang="en-US" sz="1800" dirty="0">
                        <a:latin typeface="Palatino"/>
                        <a:cs typeface="Palatino"/>
                      </a:endParaRPr>
                    </a:p>
                  </a:txBody>
                  <a:tcPr/>
                </a:tc>
                <a:tc>
                  <a:txBody>
                    <a:bodyPr/>
                    <a:lstStyle/>
                    <a:p>
                      <a:r>
                        <a:rPr lang="en-US" sz="1800" dirty="0" smtClean="0"/>
                        <a:t>Xeon E5-2620</a:t>
                      </a:r>
                      <a:endParaRPr lang="en-US" sz="1800" dirty="0">
                        <a:latin typeface="Palatino"/>
                        <a:cs typeface="Palatino"/>
                      </a:endParaRPr>
                    </a:p>
                  </a:txBody>
                  <a:tcPr/>
                </a:tc>
                <a:tc>
                  <a:txBody>
                    <a:bodyPr/>
                    <a:lstStyle/>
                    <a:p>
                      <a:r>
                        <a:rPr lang="en-US" sz="1800" dirty="0" smtClean="0"/>
                        <a:t>Xeon</a:t>
                      </a:r>
                      <a:r>
                        <a:rPr lang="en-US" sz="1800" baseline="0" dirty="0" smtClean="0"/>
                        <a:t> Phi 7120P</a:t>
                      </a:r>
                      <a:endParaRPr lang="en-US" sz="1800" dirty="0">
                        <a:latin typeface="Palatino"/>
                        <a:cs typeface="Palatino"/>
                      </a:endParaRPr>
                    </a:p>
                  </a:txBody>
                  <a:tcPr/>
                </a:tc>
                <a:tc>
                  <a:txBody>
                    <a:bodyPr/>
                    <a:lstStyle/>
                    <a:p>
                      <a:r>
                        <a:rPr lang="en-US" sz="1800" dirty="0" smtClean="0"/>
                        <a:t>Tesla</a:t>
                      </a:r>
                      <a:r>
                        <a:rPr lang="en-US" sz="1800" baseline="0" dirty="0" smtClean="0"/>
                        <a:t> K20m</a:t>
                      </a:r>
                      <a:endParaRPr lang="en-US" sz="1800" dirty="0">
                        <a:latin typeface="Palatino"/>
                        <a:cs typeface="Palatino"/>
                      </a:endParaRPr>
                    </a:p>
                  </a:txBody>
                  <a:tcPr/>
                </a:tc>
                <a:tc>
                  <a:txBody>
                    <a:bodyPr/>
                    <a:lstStyle/>
                    <a:p>
                      <a:r>
                        <a:rPr lang="en-US" sz="1800" dirty="0" smtClean="0">
                          <a:latin typeface="Calibri" charset="0"/>
                          <a:ea typeface="Calibri" charset="0"/>
                          <a:cs typeface="Calibri" charset="0"/>
                        </a:rPr>
                        <a:t>Tesla K40</a:t>
                      </a:r>
                      <a:endParaRPr lang="en-US" sz="1800" dirty="0">
                        <a:latin typeface="Calibri" charset="0"/>
                        <a:ea typeface="Calibri" charset="0"/>
                        <a:cs typeface="Calibri" charset="0"/>
                      </a:endParaRPr>
                    </a:p>
                  </a:txBody>
                  <a:tcPr/>
                </a:tc>
              </a:tr>
              <a:tr h="345358">
                <a:tc>
                  <a:txBody>
                    <a:bodyPr/>
                    <a:lstStyle/>
                    <a:p>
                      <a:r>
                        <a:rPr lang="en-US" sz="1800" dirty="0" smtClean="0"/>
                        <a:t>Cores</a:t>
                      </a:r>
                      <a:endParaRPr lang="en-US" sz="1800" dirty="0">
                        <a:latin typeface="Palatino"/>
                        <a:cs typeface="Palatino"/>
                      </a:endParaRPr>
                    </a:p>
                  </a:txBody>
                  <a:tcPr/>
                </a:tc>
                <a:tc>
                  <a:txBody>
                    <a:bodyPr/>
                    <a:lstStyle/>
                    <a:p>
                      <a:pPr algn="ctr"/>
                      <a:r>
                        <a:rPr lang="en-US" sz="1800" dirty="0" smtClean="0"/>
                        <a:t>6 x 2</a:t>
                      </a:r>
                      <a:endParaRPr lang="en-US" sz="1800" dirty="0">
                        <a:latin typeface="Palatino"/>
                        <a:cs typeface="Palatino"/>
                      </a:endParaRPr>
                    </a:p>
                  </a:txBody>
                  <a:tcPr/>
                </a:tc>
                <a:tc>
                  <a:txBody>
                    <a:bodyPr/>
                    <a:lstStyle/>
                    <a:p>
                      <a:pPr algn="ctr"/>
                      <a:r>
                        <a:rPr lang="en-US" sz="1800" dirty="0" smtClean="0"/>
                        <a:t>61</a:t>
                      </a:r>
                      <a:endParaRPr lang="en-US" sz="1800" dirty="0">
                        <a:latin typeface="Palatino"/>
                        <a:cs typeface="Palatino"/>
                      </a:endParaRPr>
                    </a:p>
                  </a:txBody>
                  <a:tcPr/>
                </a:tc>
                <a:tc>
                  <a:txBody>
                    <a:bodyPr/>
                    <a:lstStyle/>
                    <a:p>
                      <a:pPr algn="ctr"/>
                      <a:r>
                        <a:rPr lang="en-US" sz="1800" dirty="0" smtClean="0"/>
                        <a:t>13</a:t>
                      </a:r>
                      <a:endParaRPr lang="en-US" sz="1800" dirty="0">
                        <a:latin typeface="Palatino"/>
                        <a:cs typeface="Palatino"/>
                      </a:endParaRPr>
                    </a:p>
                  </a:txBody>
                  <a:tcPr/>
                </a:tc>
                <a:tc>
                  <a:txBody>
                    <a:bodyPr/>
                    <a:lstStyle/>
                    <a:p>
                      <a:pPr algn="ctr"/>
                      <a:r>
                        <a:rPr lang="en-US" sz="1800" dirty="0" smtClean="0">
                          <a:latin typeface="Calibri" charset="0"/>
                          <a:ea typeface="Calibri" charset="0"/>
                          <a:cs typeface="Calibri" charset="0"/>
                        </a:rPr>
                        <a:t>12</a:t>
                      </a:r>
                      <a:endParaRPr lang="en-US" sz="1800" dirty="0">
                        <a:latin typeface="Calibri" charset="0"/>
                        <a:ea typeface="Calibri" charset="0"/>
                        <a:cs typeface="Calibri" charset="0"/>
                      </a:endParaRPr>
                    </a:p>
                  </a:txBody>
                  <a:tcPr/>
                </a:tc>
              </a:tr>
              <a:tr h="851568">
                <a:tc>
                  <a:txBody>
                    <a:bodyPr/>
                    <a:lstStyle/>
                    <a:p>
                      <a:r>
                        <a:rPr lang="en-US" sz="1800" dirty="0" smtClean="0"/>
                        <a:t>Logical Cores</a:t>
                      </a:r>
                      <a:endParaRPr lang="en-US" sz="1800" dirty="0" smtClean="0">
                        <a:latin typeface="Palatino"/>
                        <a:cs typeface="Palatino"/>
                      </a:endParaRPr>
                    </a:p>
                  </a:txBody>
                  <a:tcPr/>
                </a:tc>
                <a:tc>
                  <a:txBody>
                    <a:bodyPr/>
                    <a:lstStyle/>
                    <a:p>
                      <a:pPr algn="ctr"/>
                      <a:r>
                        <a:rPr lang="en-US" sz="1800" dirty="0" smtClean="0"/>
                        <a:t>12 x 2</a:t>
                      </a:r>
                      <a:endParaRPr lang="en-US" sz="1800" dirty="0">
                        <a:latin typeface="Palatino"/>
                        <a:cs typeface="Palatino"/>
                      </a:endParaRPr>
                    </a:p>
                  </a:txBody>
                  <a:tcPr/>
                </a:tc>
                <a:tc>
                  <a:txBody>
                    <a:bodyPr/>
                    <a:lstStyle/>
                    <a:p>
                      <a:pPr algn="ctr"/>
                      <a:r>
                        <a:rPr lang="en-US" sz="1800" dirty="0" smtClean="0"/>
                        <a:t>244</a:t>
                      </a:r>
                      <a:endParaRPr lang="en-US" sz="1800" dirty="0">
                        <a:latin typeface="Palatino"/>
                        <a:cs typeface="Palatino"/>
                      </a:endParaRPr>
                    </a:p>
                  </a:txBody>
                  <a:tcPr/>
                </a:tc>
                <a:tc>
                  <a:txBody>
                    <a:bodyPr/>
                    <a:lstStyle/>
                    <a:p>
                      <a:pPr algn="ctr"/>
                      <a:r>
                        <a:rPr lang="en-US" sz="1800" dirty="0" smtClean="0"/>
                        <a:t>2496 CUDA cores</a:t>
                      </a:r>
                      <a:endParaRPr lang="en-US" sz="1800" dirty="0">
                        <a:latin typeface="Palatino"/>
                        <a:cs typeface="Palatino"/>
                      </a:endParaRPr>
                    </a:p>
                  </a:txBody>
                  <a:tcPr/>
                </a:tc>
                <a:tc>
                  <a:txBody>
                    <a:bodyPr/>
                    <a:lstStyle/>
                    <a:p>
                      <a:pPr algn="ctr"/>
                      <a:r>
                        <a:rPr lang="en-US" sz="1800" dirty="0" smtClean="0">
                          <a:latin typeface="Calibri" charset="0"/>
                          <a:ea typeface="Calibri" charset="0"/>
                          <a:cs typeface="Calibri" charset="0"/>
                        </a:rPr>
                        <a:t>2880</a:t>
                      </a:r>
                      <a:endParaRPr lang="en-US" sz="1800" dirty="0">
                        <a:latin typeface="Calibri" charset="0"/>
                        <a:ea typeface="Calibri" charset="0"/>
                        <a:cs typeface="Calibri" charset="0"/>
                      </a:endParaRPr>
                    </a:p>
                  </a:txBody>
                  <a:tcPr/>
                </a:tc>
              </a:tr>
              <a:tr h="345358">
                <a:tc>
                  <a:txBody>
                    <a:bodyPr/>
                    <a:lstStyle/>
                    <a:p>
                      <a:r>
                        <a:rPr lang="en-US" sz="1800" dirty="0" smtClean="0"/>
                        <a:t>Max clock rate</a:t>
                      </a:r>
                      <a:endParaRPr lang="en-US" sz="1800" dirty="0">
                        <a:latin typeface="Palatino"/>
                        <a:cs typeface="Palatino"/>
                      </a:endParaRPr>
                    </a:p>
                  </a:txBody>
                  <a:tcPr/>
                </a:tc>
                <a:tc>
                  <a:txBody>
                    <a:bodyPr/>
                    <a:lstStyle/>
                    <a:p>
                      <a:pPr algn="ctr"/>
                      <a:r>
                        <a:rPr lang="en-US" sz="1800" dirty="0" smtClean="0"/>
                        <a:t>2.5</a:t>
                      </a:r>
                      <a:r>
                        <a:rPr lang="en-US" sz="1800" baseline="0" dirty="0" smtClean="0"/>
                        <a:t> GHz</a:t>
                      </a:r>
                      <a:endParaRPr lang="en-US" sz="1800" dirty="0">
                        <a:latin typeface="Palatino"/>
                        <a:cs typeface="Palatino"/>
                      </a:endParaRPr>
                    </a:p>
                  </a:txBody>
                  <a:tcPr/>
                </a:tc>
                <a:tc>
                  <a:txBody>
                    <a:bodyPr/>
                    <a:lstStyle/>
                    <a:p>
                      <a:pPr algn="ctr"/>
                      <a:r>
                        <a:rPr lang="en-US" sz="1800" dirty="0" smtClean="0"/>
                        <a:t>1.333</a:t>
                      </a:r>
                      <a:r>
                        <a:rPr lang="en-US" sz="1800" baseline="0" dirty="0" smtClean="0"/>
                        <a:t> </a:t>
                      </a:r>
                      <a:r>
                        <a:rPr lang="en-US" sz="1800" dirty="0" smtClean="0"/>
                        <a:t>GHz</a:t>
                      </a:r>
                      <a:endParaRPr lang="en-US" sz="1800" dirty="0">
                        <a:latin typeface="Palatino"/>
                        <a:cs typeface="Palatino"/>
                      </a:endParaRPr>
                    </a:p>
                  </a:txBody>
                  <a:tcPr/>
                </a:tc>
                <a:tc>
                  <a:txBody>
                    <a:bodyPr/>
                    <a:lstStyle/>
                    <a:p>
                      <a:pPr algn="ctr"/>
                      <a:r>
                        <a:rPr lang="en-US" sz="1800" dirty="0" smtClean="0"/>
                        <a:t>706 MHz</a:t>
                      </a:r>
                      <a:endParaRPr lang="en-US" sz="1800" dirty="0">
                        <a:latin typeface="Palatino"/>
                        <a:cs typeface="Palatino"/>
                      </a:endParaRPr>
                    </a:p>
                  </a:txBody>
                  <a:tcPr/>
                </a:tc>
                <a:tc>
                  <a:txBody>
                    <a:bodyPr/>
                    <a:lstStyle/>
                    <a:p>
                      <a:pPr algn="ctr"/>
                      <a:r>
                        <a:rPr lang="en-US" sz="1800" dirty="0" smtClean="0">
                          <a:latin typeface="Calibri" charset="0"/>
                          <a:ea typeface="Calibri" charset="0"/>
                          <a:cs typeface="Calibri" charset="0"/>
                        </a:rPr>
                        <a:t>745 MHz</a:t>
                      </a:r>
                      <a:endParaRPr lang="en-US" sz="1800" dirty="0">
                        <a:latin typeface="Calibri" charset="0"/>
                        <a:ea typeface="Calibri" charset="0"/>
                        <a:cs typeface="Calibri" charset="0"/>
                      </a:endParaRPr>
                    </a:p>
                  </a:txBody>
                  <a:tcPr/>
                </a:tc>
              </a:tr>
              <a:tr h="596098">
                <a:tc>
                  <a:txBody>
                    <a:bodyPr/>
                    <a:lstStyle/>
                    <a:p>
                      <a:r>
                        <a:rPr lang="en-US" sz="1800" dirty="0" smtClean="0"/>
                        <a:t>GFLOPS</a:t>
                      </a:r>
                      <a:r>
                        <a:rPr lang="en-US" sz="1800" baseline="0" dirty="0" smtClean="0"/>
                        <a:t> (double)</a:t>
                      </a:r>
                      <a:endParaRPr lang="en-US" sz="1800" dirty="0">
                        <a:latin typeface="Palatino"/>
                        <a:cs typeface="Palatino"/>
                      </a:endParaRPr>
                    </a:p>
                  </a:txBody>
                  <a:tcPr/>
                </a:tc>
                <a:tc>
                  <a:txBody>
                    <a:bodyPr/>
                    <a:lstStyle/>
                    <a:p>
                      <a:pPr algn="ctr"/>
                      <a:r>
                        <a:rPr lang="en-US" sz="1800" dirty="0" smtClean="0"/>
                        <a:t>120</a:t>
                      </a:r>
                      <a:endParaRPr lang="en-US" sz="1800" dirty="0">
                        <a:latin typeface="Palatino"/>
                        <a:cs typeface="Palatino"/>
                      </a:endParaRPr>
                    </a:p>
                  </a:txBody>
                  <a:tcPr/>
                </a:tc>
                <a:tc>
                  <a:txBody>
                    <a:bodyPr/>
                    <a:lstStyle/>
                    <a:p>
                      <a:pPr algn="ctr"/>
                      <a:r>
                        <a:rPr lang="en-US" sz="1800" dirty="0" smtClean="0"/>
                        <a:t>1208</a:t>
                      </a:r>
                      <a:endParaRPr lang="en-US" sz="1800" dirty="0">
                        <a:latin typeface="Palatino"/>
                        <a:cs typeface="Palatino"/>
                      </a:endParaRPr>
                    </a:p>
                  </a:txBody>
                  <a:tcPr/>
                </a:tc>
                <a:tc>
                  <a:txBody>
                    <a:bodyPr/>
                    <a:lstStyle/>
                    <a:p>
                      <a:pPr algn="ctr"/>
                      <a:r>
                        <a:rPr lang="en-US" sz="1800" dirty="0" smtClean="0"/>
                        <a:t>1170</a:t>
                      </a:r>
                      <a:endParaRPr lang="en-US" sz="1800" dirty="0">
                        <a:latin typeface="Palatino"/>
                        <a:cs typeface="Palatino"/>
                      </a:endParaRPr>
                    </a:p>
                  </a:txBody>
                  <a:tcPr/>
                </a:tc>
                <a:tc>
                  <a:txBody>
                    <a:bodyPr/>
                    <a:lstStyle/>
                    <a:p>
                      <a:pPr algn="ctr"/>
                      <a:r>
                        <a:rPr lang="en-US" sz="1800" dirty="0" smtClean="0">
                          <a:latin typeface="Calibri" charset="0"/>
                          <a:ea typeface="Calibri" charset="0"/>
                          <a:cs typeface="Calibri" charset="0"/>
                        </a:rPr>
                        <a:t>1430</a:t>
                      </a:r>
                      <a:endParaRPr lang="en-US" sz="1800" dirty="0">
                        <a:latin typeface="Calibri" charset="0"/>
                        <a:ea typeface="Calibri" charset="0"/>
                        <a:cs typeface="Calibri" charset="0"/>
                      </a:endParaRPr>
                    </a:p>
                  </a:txBody>
                  <a:tcPr/>
                </a:tc>
              </a:tr>
              <a:tr h="596098">
                <a:tc>
                  <a:txBody>
                    <a:bodyPr/>
                    <a:lstStyle/>
                    <a:p>
                      <a:r>
                        <a:rPr lang="en-US" sz="1800" dirty="0" smtClean="0"/>
                        <a:t>SIMD width</a:t>
                      </a:r>
                      <a:endParaRPr lang="en-US" sz="1800" dirty="0">
                        <a:latin typeface="Palatino"/>
                        <a:cs typeface="Palatino"/>
                      </a:endParaRPr>
                    </a:p>
                  </a:txBody>
                  <a:tcPr/>
                </a:tc>
                <a:tc>
                  <a:txBody>
                    <a:bodyPr/>
                    <a:lstStyle/>
                    <a:p>
                      <a:pPr algn="ctr"/>
                      <a:r>
                        <a:rPr lang="en-US" sz="1800" dirty="0" smtClean="0"/>
                        <a:t>64 b</a:t>
                      </a:r>
                      <a:r>
                        <a:rPr lang="en-US" sz="1800" baseline="0" dirty="0" smtClean="0"/>
                        <a:t>ytes</a:t>
                      </a:r>
                      <a:endParaRPr lang="en-US" sz="1800" dirty="0">
                        <a:latin typeface="Palatino"/>
                        <a:cs typeface="Palatino"/>
                      </a:endParaRPr>
                    </a:p>
                  </a:txBody>
                  <a:tcPr/>
                </a:tc>
                <a:tc>
                  <a:txBody>
                    <a:bodyPr/>
                    <a:lstStyle/>
                    <a:p>
                      <a:pPr algn="ctr"/>
                      <a:r>
                        <a:rPr lang="en-US" sz="1800" dirty="0" smtClean="0"/>
                        <a:t>128 bytes</a:t>
                      </a:r>
                      <a:endParaRPr lang="en-US" sz="1800" dirty="0">
                        <a:latin typeface="Palatino"/>
                        <a:cs typeface="Palatino"/>
                      </a:endParaRPr>
                    </a:p>
                  </a:txBody>
                  <a:tcPr/>
                </a:tc>
                <a:tc>
                  <a:txBody>
                    <a:bodyPr/>
                    <a:lstStyle/>
                    <a:p>
                      <a:pPr algn="ctr"/>
                      <a:r>
                        <a:rPr lang="en-US" sz="1800" dirty="0" smtClean="0"/>
                        <a:t>Warp</a:t>
                      </a:r>
                      <a:r>
                        <a:rPr lang="en-US" sz="1800" baseline="0" dirty="0" smtClean="0"/>
                        <a:t> of 32</a:t>
                      </a:r>
                      <a:endParaRPr lang="en-US" sz="1800" dirty="0">
                        <a:latin typeface="Palatino"/>
                        <a:cs typeface="Palatino"/>
                      </a:endParaRPr>
                    </a:p>
                  </a:txBody>
                  <a:tcPr/>
                </a:tc>
                <a:tc>
                  <a:txBody>
                    <a:bodyPr/>
                    <a:lstStyle/>
                    <a:p>
                      <a:pPr algn="ctr"/>
                      <a:r>
                        <a:rPr lang="en-US" sz="1800" dirty="0" smtClean="0">
                          <a:latin typeface="Calibri" charset="0"/>
                          <a:ea typeface="Calibri" charset="0"/>
                          <a:cs typeface="Calibri" charset="0"/>
                        </a:rPr>
                        <a:t>Warp of 32</a:t>
                      </a:r>
                      <a:endParaRPr lang="en-US" sz="1800" dirty="0">
                        <a:latin typeface="Calibri" charset="0"/>
                        <a:ea typeface="Calibri" charset="0"/>
                        <a:cs typeface="Calibri" charset="0"/>
                      </a:endParaRPr>
                    </a:p>
                  </a:txBody>
                  <a:tcPr/>
                </a:tc>
              </a:tr>
              <a:tr h="345358">
                <a:tc>
                  <a:txBody>
                    <a:bodyPr/>
                    <a:lstStyle/>
                    <a:p>
                      <a:r>
                        <a:rPr lang="en-US" sz="1800" dirty="0" smtClean="0"/>
                        <a:t>Memory</a:t>
                      </a:r>
                      <a:endParaRPr lang="en-US" sz="1800" dirty="0">
                        <a:latin typeface="Palatino"/>
                        <a:cs typeface="Palatino"/>
                      </a:endParaRPr>
                    </a:p>
                  </a:txBody>
                  <a:tcPr/>
                </a:tc>
                <a:tc>
                  <a:txBody>
                    <a:bodyPr/>
                    <a:lstStyle/>
                    <a:p>
                      <a:pPr algn="ctr"/>
                      <a:r>
                        <a:rPr lang="en-US" sz="1800" dirty="0" smtClean="0"/>
                        <a:t>~64-384 GB</a:t>
                      </a:r>
                      <a:endParaRPr lang="en-US" sz="1800" dirty="0">
                        <a:latin typeface="Palatino"/>
                        <a:cs typeface="Palatino"/>
                      </a:endParaRPr>
                    </a:p>
                  </a:txBody>
                  <a:tcPr/>
                </a:tc>
                <a:tc>
                  <a:txBody>
                    <a:bodyPr/>
                    <a:lstStyle/>
                    <a:p>
                      <a:pPr algn="ctr"/>
                      <a:r>
                        <a:rPr lang="en-US" sz="1800" dirty="0" smtClean="0"/>
                        <a:t>16 GB</a:t>
                      </a:r>
                      <a:endParaRPr lang="en-US" sz="1800" dirty="0">
                        <a:latin typeface="Palatino"/>
                        <a:cs typeface="Palatino"/>
                      </a:endParaRPr>
                    </a:p>
                  </a:txBody>
                  <a:tcPr/>
                </a:tc>
                <a:tc>
                  <a:txBody>
                    <a:bodyPr/>
                    <a:lstStyle/>
                    <a:p>
                      <a:pPr algn="ctr"/>
                      <a:r>
                        <a:rPr lang="en-US" sz="1800" dirty="0" smtClean="0"/>
                        <a:t>5</a:t>
                      </a:r>
                      <a:r>
                        <a:rPr lang="en-US" sz="1800" baseline="0" dirty="0" smtClean="0"/>
                        <a:t> G</a:t>
                      </a:r>
                      <a:r>
                        <a:rPr lang="en-US" sz="1800" dirty="0" smtClean="0"/>
                        <a:t>B</a:t>
                      </a:r>
                      <a:endParaRPr lang="en-US" sz="1800" dirty="0">
                        <a:latin typeface="Palatino"/>
                        <a:cs typeface="Palatino"/>
                      </a:endParaRPr>
                    </a:p>
                  </a:txBody>
                  <a:tcPr/>
                </a:tc>
                <a:tc>
                  <a:txBody>
                    <a:bodyPr/>
                    <a:lstStyle/>
                    <a:p>
                      <a:pPr algn="ctr"/>
                      <a:r>
                        <a:rPr lang="en-US" sz="1800" dirty="0" smtClean="0">
                          <a:latin typeface="Calibri" charset="0"/>
                          <a:ea typeface="Calibri" charset="0"/>
                          <a:cs typeface="Calibri" charset="0"/>
                        </a:rPr>
                        <a:t>12 GB</a:t>
                      </a:r>
                      <a:endParaRPr lang="en-US" sz="1800" dirty="0">
                        <a:latin typeface="Calibri" charset="0"/>
                        <a:ea typeface="Calibri" charset="0"/>
                        <a:cs typeface="Calibri" charset="0"/>
                      </a:endParaRPr>
                    </a:p>
                  </a:txBody>
                  <a:tcPr/>
                </a:tc>
              </a:tr>
              <a:tr h="345358">
                <a:tc>
                  <a:txBody>
                    <a:bodyPr/>
                    <a:lstStyle/>
                    <a:p>
                      <a:r>
                        <a:rPr lang="en-US" sz="1800" dirty="0" smtClean="0"/>
                        <a:t>Memory B/W</a:t>
                      </a:r>
                      <a:endParaRPr lang="en-US" sz="1800" dirty="0">
                        <a:latin typeface="Palatino"/>
                        <a:cs typeface="Palatino"/>
                      </a:endParaRPr>
                    </a:p>
                  </a:txBody>
                  <a:tcPr/>
                </a:tc>
                <a:tc>
                  <a:txBody>
                    <a:bodyPr/>
                    <a:lstStyle/>
                    <a:p>
                      <a:pPr algn="ctr"/>
                      <a:r>
                        <a:rPr lang="en-US" sz="1800" dirty="0" smtClean="0"/>
                        <a:t>42.6</a:t>
                      </a:r>
                      <a:r>
                        <a:rPr lang="en-US" sz="1800" baseline="0" dirty="0" smtClean="0"/>
                        <a:t> GB/s</a:t>
                      </a:r>
                      <a:endParaRPr lang="en-US" sz="1800" dirty="0">
                        <a:latin typeface="Palatino"/>
                        <a:cs typeface="Palatino"/>
                      </a:endParaRPr>
                    </a:p>
                  </a:txBody>
                  <a:tcPr/>
                </a:tc>
                <a:tc>
                  <a:txBody>
                    <a:bodyPr/>
                    <a:lstStyle/>
                    <a:p>
                      <a:pPr algn="ctr"/>
                      <a:r>
                        <a:rPr lang="en-US" sz="1800" dirty="0" smtClean="0"/>
                        <a:t>352</a:t>
                      </a:r>
                      <a:r>
                        <a:rPr lang="en-US" sz="1800" baseline="0" dirty="0" smtClean="0"/>
                        <a:t> GB/s</a:t>
                      </a:r>
                      <a:endParaRPr lang="en-US" sz="1800" dirty="0">
                        <a:latin typeface="Palatino"/>
                        <a:cs typeface="Palatino"/>
                      </a:endParaRPr>
                    </a:p>
                  </a:txBody>
                  <a:tcPr/>
                </a:tc>
                <a:tc>
                  <a:txBody>
                    <a:bodyPr/>
                    <a:lstStyle/>
                    <a:p>
                      <a:pPr algn="ctr"/>
                      <a:r>
                        <a:rPr lang="en-US" sz="1800" dirty="0" smtClean="0"/>
                        <a:t>208 GB/s</a:t>
                      </a:r>
                      <a:endParaRPr lang="en-US" sz="1800" dirty="0">
                        <a:latin typeface="Palatino"/>
                        <a:cs typeface="Palatino"/>
                      </a:endParaRPr>
                    </a:p>
                  </a:txBody>
                  <a:tcPr/>
                </a:tc>
                <a:tc>
                  <a:txBody>
                    <a:bodyPr/>
                    <a:lstStyle/>
                    <a:p>
                      <a:pPr algn="ctr"/>
                      <a:r>
                        <a:rPr lang="en-US" sz="1800" dirty="0" smtClean="0">
                          <a:latin typeface="Calibri" charset="0"/>
                          <a:ea typeface="Calibri" charset="0"/>
                          <a:cs typeface="Calibri" charset="0"/>
                        </a:rPr>
                        <a:t>288</a:t>
                      </a:r>
                      <a:r>
                        <a:rPr lang="en-US" sz="1800" baseline="0" dirty="0" smtClean="0">
                          <a:latin typeface="Calibri" charset="0"/>
                          <a:ea typeface="Calibri" charset="0"/>
                          <a:cs typeface="Calibri" charset="0"/>
                        </a:rPr>
                        <a:t> GB/s</a:t>
                      </a:r>
                      <a:endParaRPr lang="en-US" sz="1800" dirty="0">
                        <a:latin typeface="Calibri" charset="0"/>
                        <a:ea typeface="Calibri" charset="0"/>
                        <a:cs typeface="Calibri" charset="0"/>
                      </a:endParaRPr>
                    </a:p>
                  </a:txBody>
                  <a:tcPr/>
                </a:tc>
              </a:tr>
            </a:tbl>
          </a:graphicData>
        </a:graphic>
      </p:graphicFrame>
      <p:pic>
        <p:nvPicPr>
          <p:cNvPr id="5" name="Picture 4"/>
          <p:cNvPicPr>
            <a:picLocks noChangeAspect="1"/>
          </p:cNvPicPr>
          <p:nvPr/>
        </p:nvPicPr>
        <p:blipFill>
          <a:blip r:embed="rId2"/>
          <a:stretch>
            <a:fillRect/>
          </a:stretch>
        </p:blipFill>
        <p:spPr>
          <a:xfrm>
            <a:off x="4059041" y="1352812"/>
            <a:ext cx="4151308" cy="1066605"/>
          </a:xfrm>
          <a:prstGeom prst="rect">
            <a:avLst/>
          </a:prstGeom>
        </p:spPr>
      </p:pic>
      <p:sp>
        <p:nvSpPr>
          <p:cNvPr id="6" name="Rectangle 5"/>
          <p:cNvSpPr/>
          <p:nvPr/>
        </p:nvSpPr>
        <p:spPr>
          <a:xfrm>
            <a:off x="3988750" y="1352812"/>
            <a:ext cx="2951065" cy="5213489"/>
          </a:xfrm>
          <a:prstGeom prst="rect">
            <a:avLst/>
          </a:prstGeom>
          <a:noFill/>
          <a:ln w="19050">
            <a:solidFill>
              <a:srgbClr val="B31B1B"/>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946620" y="1352812"/>
            <a:ext cx="2524790" cy="5213489"/>
          </a:xfrm>
          <a:prstGeom prst="rect">
            <a:avLst/>
          </a:prstGeom>
          <a:noFill/>
          <a:ln w="38100" cmpd="sng">
            <a:solidFill>
              <a:srgbClr val="B31B1B"/>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5AACA1C6-9A21-CD49-896D-85E6117B2B19}" type="slidenum">
              <a:rPr lang="en-US" smtClean="0"/>
              <a:t>6</a:t>
            </a:fld>
            <a:endParaRPr lang="en-US"/>
          </a:p>
        </p:txBody>
      </p:sp>
    </p:spTree>
    <p:extLst>
      <p:ext uri="{BB962C8B-B14F-4D97-AF65-F5344CB8AC3E}">
        <p14:creationId xmlns:p14="http://schemas.microsoft.com/office/powerpoint/2010/main" val="10341232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Palatino"/>
              </a:rPr>
              <a:t>Challenges to Parallel Processing</a:t>
            </a:r>
            <a:endParaRPr lang="en-US" dirty="0"/>
          </a:p>
        </p:txBody>
      </p:sp>
      <p:sp>
        <p:nvSpPr>
          <p:cNvPr id="7" name="Content Placeholder 2"/>
          <p:cNvSpPr txBox="1">
            <a:spLocks/>
          </p:cNvSpPr>
          <p:nvPr/>
        </p:nvSpPr>
        <p:spPr>
          <a:xfrm>
            <a:off x="1511116" y="2364166"/>
            <a:ext cx="5542142" cy="4132198"/>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tx1"/>
              </a:buClr>
            </a:pPr>
            <a:r>
              <a:rPr lang="en-US" b="1" dirty="0" err="1">
                <a:cs typeface="Palatino"/>
              </a:rPr>
              <a:t>Vectorization</a:t>
            </a:r>
            <a:endParaRPr lang="en-US" b="1" dirty="0">
              <a:cs typeface="Palatino"/>
            </a:endParaRPr>
          </a:p>
          <a:p>
            <a:pPr marL="741363" lvl="1" indent="-284163">
              <a:buClr>
                <a:schemeClr val="tx1"/>
              </a:buClr>
            </a:pPr>
            <a:r>
              <a:rPr lang="en-US" dirty="0">
                <a:cs typeface="Palatino"/>
              </a:rPr>
              <a:t>Perform the same operation at the same time in lock-step across different data</a:t>
            </a:r>
          </a:p>
          <a:p>
            <a:pPr marL="741363" lvl="1" indent="-284163">
              <a:buClr>
                <a:schemeClr val="tx1"/>
              </a:buClr>
            </a:pPr>
            <a:r>
              <a:rPr lang="en-US" b="1" dirty="0">
                <a:cs typeface="Palatino"/>
              </a:rPr>
              <a:t>Challenge:</a:t>
            </a:r>
            <a:r>
              <a:rPr lang="en-US" dirty="0">
                <a:cs typeface="Palatino"/>
              </a:rPr>
              <a:t> </a:t>
            </a:r>
            <a:r>
              <a:rPr lang="en-US" b="1" dirty="0">
                <a:cs typeface="Palatino"/>
              </a:rPr>
              <a:t>branching</a:t>
            </a:r>
            <a:r>
              <a:rPr lang="en-US" dirty="0">
                <a:cs typeface="Palatino"/>
              </a:rPr>
              <a:t> in track building - exploration of multiple track candidates per seed</a:t>
            </a:r>
          </a:p>
          <a:p>
            <a:pPr>
              <a:buClr>
                <a:schemeClr val="tx1"/>
              </a:buClr>
            </a:pPr>
            <a:endParaRPr lang="en-US" b="1" dirty="0">
              <a:cs typeface="Palatino"/>
            </a:endParaRPr>
          </a:p>
          <a:p>
            <a:pPr>
              <a:buClr>
                <a:schemeClr val="tx1"/>
              </a:buClr>
            </a:pPr>
            <a:r>
              <a:rPr lang="en-US" b="1" dirty="0">
                <a:cs typeface="Palatino"/>
              </a:rPr>
              <a:t>Parallelization </a:t>
            </a:r>
          </a:p>
          <a:p>
            <a:pPr lvl="1">
              <a:buClr>
                <a:schemeClr val="tx1"/>
              </a:buClr>
            </a:pPr>
            <a:r>
              <a:rPr lang="en-US" dirty="0">
                <a:cs typeface="Palatino"/>
              </a:rPr>
              <a:t>Perform different tasks at the same time on different pieces of data</a:t>
            </a:r>
          </a:p>
          <a:p>
            <a:pPr lvl="1">
              <a:buClr>
                <a:schemeClr val="tx1"/>
              </a:buClr>
            </a:pPr>
            <a:r>
              <a:rPr lang="en-US" b="1" dirty="0">
                <a:cs typeface="Palatino"/>
              </a:rPr>
              <a:t>Challeng</a:t>
            </a:r>
            <a:r>
              <a:rPr lang="en-US" dirty="0">
                <a:cs typeface="Palatino"/>
              </a:rPr>
              <a:t>e</a:t>
            </a:r>
            <a:r>
              <a:rPr lang="en-US" b="1" dirty="0">
                <a:cs typeface="Palatino"/>
              </a:rPr>
              <a:t>: thread balancing </a:t>
            </a:r>
            <a:r>
              <a:rPr lang="en-US" dirty="0">
                <a:cs typeface="Palatino"/>
              </a:rPr>
              <a:t>– splitting the workload evenly is difficult as track occupancy in the detector not uniform on a per event basis</a:t>
            </a:r>
            <a:endParaRPr lang="en-US" b="1" dirty="0">
              <a:cs typeface="Palatino"/>
            </a:endParaRPr>
          </a:p>
        </p:txBody>
      </p:sp>
      <p:sp>
        <p:nvSpPr>
          <p:cNvPr id="8" name="Content Placeholder 2"/>
          <p:cNvSpPr txBox="1">
            <a:spLocks/>
          </p:cNvSpPr>
          <p:nvPr/>
        </p:nvSpPr>
        <p:spPr>
          <a:xfrm>
            <a:off x="1511116" y="1504322"/>
            <a:ext cx="9144000" cy="83819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tx1"/>
              </a:buClr>
            </a:pPr>
            <a:r>
              <a:rPr lang="en-US" sz="2200" dirty="0">
                <a:cs typeface="Palatino"/>
              </a:rPr>
              <a:t>KF tracking cannot </a:t>
            </a:r>
            <a:r>
              <a:rPr lang="en-US" sz="2200" dirty="0" smtClean="0">
                <a:cs typeface="Palatino"/>
              </a:rPr>
              <a:t>be ported </a:t>
            </a:r>
            <a:r>
              <a:rPr lang="en-US" sz="2200" dirty="0">
                <a:cs typeface="Palatino"/>
              </a:rPr>
              <a:t>in straightforward way to run in parallel</a:t>
            </a:r>
          </a:p>
          <a:p>
            <a:pPr>
              <a:buClr>
                <a:schemeClr val="tx1"/>
              </a:buClr>
            </a:pPr>
            <a:r>
              <a:rPr lang="en-US" sz="2200" dirty="0">
                <a:cs typeface="Palatino"/>
              </a:rPr>
              <a:t>Need to exploit two types of parallelism with parallel architectures</a:t>
            </a:r>
          </a:p>
        </p:txBody>
      </p:sp>
      <p:grpSp>
        <p:nvGrpSpPr>
          <p:cNvPr id="9" name="Group 8"/>
          <p:cNvGrpSpPr/>
          <p:nvPr/>
        </p:nvGrpSpPr>
        <p:grpSpPr>
          <a:xfrm>
            <a:off x="6902819" y="2363019"/>
            <a:ext cx="3869768" cy="3601858"/>
            <a:chOff x="5378819" y="2363019"/>
            <a:chExt cx="3869768" cy="3601858"/>
          </a:xfrm>
        </p:grpSpPr>
        <p:pic>
          <p:nvPicPr>
            <p:cNvPr id="10" name="Picture 9"/>
            <p:cNvPicPr>
              <a:picLocks noChangeAspect="1"/>
            </p:cNvPicPr>
            <p:nvPr/>
          </p:nvPicPr>
          <p:blipFill>
            <a:blip r:embed="rId2"/>
            <a:stretch>
              <a:fillRect/>
            </a:stretch>
          </p:blipFill>
          <p:spPr>
            <a:xfrm>
              <a:off x="5646729" y="2363019"/>
              <a:ext cx="3601858" cy="3601858"/>
            </a:xfrm>
            <a:prstGeom prst="rect">
              <a:avLst/>
            </a:prstGeom>
          </p:spPr>
        </p:pic>
        <p:sp>
          <p:nvSpPr>
            <p:cNvPr id="11" name="Rectangle 10"/>
            <p:cNvSpPr/>
            <p:nvPr/>
          </p:nvSpPr>
          <p:spPr>
            <a:xfrm>
              <a:off x="5378819" y="2569883"/>
              <a:ext cx="1014506" cy="4332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B31B1B"/>
                </a:solidFill>
              </a:endParaRPr>
            </a:p>
          </p:txBody>
        </p:sp>
      </p:grpSp>
      <p:sp>
        <p:nvSpPr>
          <p:cNvPr id="12" name="Rectangle 11"/>
          <p:cNvSpPr/>
          <p:nvPr/>
        </p:nvSpPr>
        <p:spPr>
          <a:xfrm>
            <a:off x="8077200" y="5964877"/>
            <a:ext cx="2541494" cy="3253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cs typeface="Palatino"/>
              </a:rPr>
              <a:t>Vectorization</a:t>
            </a:r>
          </a:p>
        </p:txBody>
      </p:sp>
      <p:sp>
        <p:nvSpPr>
          <p:cNvPr id="3" name="Slide Number Placeholder 2"/>
          <p:cNvSpPr>
            <a:spLocks noGrp="1"/>
          </p:cNvSpPr>
          <p:nvPr>
            <p:ph type="sldNum" sz="quarter" idx="12"/>
          </p:nvPr>
        </p:nvSpPr>
        <p:spPr/>
        <p:txBody>
          <a:bodyPr/>
          <a:lstStyle/>
          <a:p>
            <a:fld id="{5AACA1C6-9A21-CD49-896D-85E6117B2B19}" type="slidenum">
              <a:rPr lang="en-US" smtClean="0"/>
              <a:t>7</a:t>
            </a:fld>
            <a:endParaRPr lang="en-US"/>
          </a:p>
        </p:txBody>
      </p:sp>
    </p:spTree>
    <p:extLst>
      <p:ext uri="{BB962C8B-B14F-4D97-AF65-F5344CB8AC3E}">
        <p14:creationId xmlns:p14="http://schemas.microsoft.com/office/powerpoint/2010/main" val="9243916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Matriplex</a:t>
            </a:r>
            <a:endParaRPr lang="en-US" dirty="0"/>
          </a:p>
        </p:txBody>
      </p:sp>
      <p:sp>
        <p:nvSpPr>
          <p:cNvPr id="4" name="Content Placeholder 2"/>
          <p:cNvSpPr txBox="1">
            <a:spLocks/>
          </p:cNvSpPr>
          <p:nvPr/>
        </p:nvSpPr>
        <p:spPr>
          <a:xfrm>
            <a:off x="838200" y="1391655"/>
            <a:ext cx="10606238" cy="2285999"/>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tx1"/>
              </a:buClr>
            </a:pPr>
            <a:r>
              <a:rPr lang="en-US" dirty="0">
                <a:cs typeface="Palatino"/>
              </a:rPr>
              <a:t>Matrix operations of KF </a:t>
            </a:r>
            <a:r>
              <a:rPr lang="en-US" b="1" dirty="0">
                <a:cs typeface="Palatino"/>
              </a:rPr>
              <a:t>ideal for vectorized processing: </a:t>
            </a:r>
            <a:r>
              <a:rPr lang="en-US" dirty="0">
                <a:cs typeface="Palatino"/>
              </a:rPr>
              <a:t>however, requires </a:t>
            </a:r>
            <a:r>
              <a:rPr lang="en-US" b="1" dirty="0">
                <a:cs typeface="Palatino"/>
              </a:rPr>
              <a:t>synchronization</a:t>
            </a:r>
            <a:r>
              <a:rPr lang="en-US" dirty="0">
                <a:cs typeface="Palatino"/>
              </a:rPr>
              <a:t> of operations</a:t>
            </a:r>
          </a:p>
          <a:p>
            <a:pPr>
              <a:buClr>
                <a:schemeClr val="tx1"/>
              </a:buClr>
            </a:pPr>
            <a:endParaRPr lang="en-US" b="1" dirty="0">
              <a:cs typeface="Palatino"/>
            </a:endParaRPr>
          </a:p>
          <a:p>
            <a:pPr marL="342900" lvl="1" indent="-342900">
              <a:buClr>
                <a:schemeClr val="tx1"/>
              </a:buClr>
              <a:buFont typeface="Arial"/>
              <a:buChar char="•"/>
            </a:pPr>
            <a:r>
              <a:rPr lang="en-US" sz="3100" dirty="0">
                <a:cs typeface="Palatino"/>
              </a:rPr>
              <a:t>Arrange data in such a way that it can loaded into the vector units of Xeon and Xeon Phi with </a:t>
            </a:r>
            <a:r>
              <a:rPr lang="en-US" sz="3100" b="1" i="1" dirty="0" err="1">
                <a:cs typeface="Palatino"/>
              </a:rPr>
              <a:t>Matriplex</a:t>
            </a:r>
            <a:r>
              <a:rPr lang="en-US" sz="3100" i="1" dirty="0">
                <a:cs typeface="Palatino"/>
              </a:rPr>
              <a:t> </a:t>
            </a:r>
          </a:p>
          <a:p>
            <a:pPr lvl="1">
              <a:buClr>
                <a:schemeClr val="tx1"/>
              </a:buClr>
            </a:pPr>
            <a:r>
              <a:rPr lang="en-US" dirty="0">
                <a:cs typeface="Palatino"/>
              </a:rPr>
              <a:t>Fill vector units with the same matrix element from different matrices: </a:t>
            </a:r>
            <a:r>
              <a:rPr lang="en-US" b="1" dirty="0">
                <a:cs typeface="Palatino"/>
              </a:rPr>
              <a:t>n matrices working in synch on same operation</a:t>
            </a:r>
          </a:p>
        </p:txBody>
      </p:sp>
      <p:grpSp>
        <p:nvGrpSpPr>
          <p:cNvPr id="5" name="Group 4"/>
          <p:cNvGrpSpPr/>
          <p:nvPr/>
        </p:nvGrpSpPr>
        <p:grpSpPr>
          <a:xfrm>
            <a:off x="1802234" y="3677653"/>
            <a:ext cx="8637166" cy="2801450"/>
            <a:chOff x="-371422" y="1874976"/>
            <a:chExt cx="9886845" cy="3141691"/>
          </a:xfrm>
        </p:grpSpPr>
        <p:pic>
          <p:nvPicPr>
            <p:cNvPr id="6" name="table"/>
            <p:cNvPicPr>
              <a:picLocks noChangeAspect="1"/>
            </p:cNvPicPr>
            <p:nvPr/>
          </p:nvPicPr>
          <p:blipFill>
            <a:blip r:embed="rId3"/>
            <a:stretch>
              <a:fillRect/>
            </a:stretch>
          </p:blipFill>
          <p:spPr>
            <a:xfrm>
              <a:off x="1057071" y="1874976"/>
              <a:ext cx="8458352" cy="2737705"/>
            </a:xfrm>
            <a:prstGeom prst="rect">
              <a:avLst/>
            </a:prstGeom>
          </p:spPr>
        </p:pic>
        <p:sp>
          <p:nvSpPr>
            <p:cNvPr id="7" name="Rectangle 6"/>
            <p:cNvSpPr>
              <a:spLocks/>
            </p:cNvSpPr>
            <p:nvPr/>
          </p:nvSpPr>
          <p:spPr bwMode="auto">
            <a:xfrm>
              <a:off x="3145870" y="4706026"/>
              <a:ext cx="3638384" cy="310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defPPr>
                <a:defRPr lang="en-US"/>
              </a:defPPr>
              <a:lvl1pPr marL="0" algn="l" defTabSz="2046824" rtl="0" eaLnBrk="1" latinLnBrk="0" hangingPunct="1">
                <a:defRPr sz="8000" kern="1200">
                  <a:solidFill>
                    <a:schemeClr val="tx1"/>
                  </a:solidFill>
                  <a:latin typeface="+mn-lt"/>
                  <a:ea typeface="+mn-ea"/>
                  <a:cs typeface="+mn-cs"/>
                </a:defRPr>
              </a:lvl1pPr>
              <a:lvl2pPr marL="2046824" algn="l" defTabSz="2046824" rtl="0" eaLnBrk="1" latinLnBrk="0" hangingPunct="1">
                <a:defRPr sz="8000" kern="1200">
                  <a:solidFill>
                    <a:schemeClr val="tx1"/>
                  </a:solidFill>
                  <a:latin typeface="+mn-lt"/>
                  <a:ea typeface="+mn-ea"/>
                  <a:cs typeface="+mn-cs"/>
                </a:defRPr>
              </a:lvl2pPr>
              <a:lvl3pPr marL="4093647" algn="l" defTabSz="2046824" rtl="0" eaLnBrk="1" latinLnBrk="0" hangingPunct="1">
                <a:defRPr sz="8000" kern="1200">
                  <a:solidFill>
                    <a:schemeClr val="tx1"/>
                  </a:solidFill>
                  <a:latin typeface="+mn-lt"/>
                  <a:ea typeface="+mn-ea"/>
                  <a:cs typeface="+mn-cs"/>
                </a:defRPr>
              </a:lvl3pPr>
              <a:lvl4pPr marL="6140472" algn="l" defTabSz="2046824" rtl="0" eaLnBrk="1" latinLnBrk="0" hangingPunct="1">
                <a:defRPr sz="8000" kern="1200">
                  <a:solidFill>
                    <a:schemeClr val="tx1"/>
                  </a:solidFill>
                  <a:latin typeface="+mn-lt"/>
                  <a:ea typeface="+mn-ea"/>
                  <a:cs typeface="+mn-cs"/>
                </a:defRPr>
              </a:lvl4pPr>
              <a:lvl5pPr marL="8187295" algn="l" defTabSz="2046824" rtl="0" eaLnBrk="1" latinLnBrk="0" hangingPunct="1">
                <a:defRPr sz="8000" kern="1200">
                  <a:solidFill>
                    <a:schemeClr val="tx1"/>
                  </a:solidFill>
                  <a:latin typeface="+mn-lt"/>
                  <a:ea typeface="+mn-ea"/>
                  <a:cs typeface="+mn-cs"/>
                </a:defRPr>
              </a:lvl5pPr>
              <a:lvl6pPr marL="10234119" algn="l" defTabSz="2046824" rtl="0" eaLnBrk="1" latinLnBrk="0" hangingPunct="1">
                <a:defRPr sz="8000" kern="1200">
                  <a:solidFill>
                    <a:schemeClr val="tx1"/>
                  </a:solidFill>
                  <a:latin typeface="+mn-lt"/>
                  <a:ea typeface="+mn-ea"/>
                  <a:cs typeface="+mn-cs"/>
                </a:defRPr>
              </a:lvl6pPr>
              <a:lvl7pPr marL="12280942" algn="l" defTabSz="2046824" rtl="0" eaLnBrk="1" latinLnBrk="0" hangingPunct="1">
                <a:defRPr sz="8000" kern="1200">
                  <a:solidFill>
                    <a:schemeClr val="tx1"/>
                  </a:solidFill>
                  <a:latin typeface="+mn-lt"/>
                  <a:ea typeface="+mn-ea"/>
                  <a:cs typeface="+mn-cs"/>
                </a:defRPr>
              </a:lvl7pPr>
              <a:lvl8pPr marL="14327767" algn="l" defTabSz="2046824" rtl="0" eaLnBrk="1" latinLnBrk="0" hangingPunct="1">
                <a:defRPr sz="8000" kern="1200">
                  <a:solidFill>
                    <a:schemeClr val="tx1"/>
                  </a:solidFill>
                  <a:latin typeface="+mn-lt"/>
                  <a:ea typeface="+mn-ea"/>
                  <a:cs typeface="+mn-cs"/>
                </a:defRPr>
              </a:lvl8pPr>
              <a:lvl9pPr marL="16374590" algn="l" defTabSz="2046824" rtl="0" eaLnBrk="1" latinLnBrk="0" hangingPunct="1">
                <a:defRPr sz="8000" kern="1200">
                  <a:solidFill>
                    <a:schemeClr val="tx1"/>
                  </a:solidFill>
                  <a:latin typeface="+mn-lt"/>
                  <a:ea typeface="+mn-ea"/>
                  <a:cs typeface="+mn-cs"/>
                </a:defRPr>
              </a:lvl9pPr>
            </a:lstStyle>
            <a:p>
              <a:pPr algn="ctr">
                <a:buClr>
                  <a:srgbClr val="6DDCAF"/>
                </a:buClr>
              </a:pPr>
              <a:r>
                <a:rPr lang="en-US" altLang="en-US" sz="1800" dirty="0">
                  <a:latin typeface="Calibri"/>
                  <a:ea typeface="Lucida Grande" charset="0"/>
                  <a:cs typeface="Calibri"/>
                  <a:sym typeface="Lucida Grande" charset="0"/>
                </a:rPr>
                <a:t>Matrix size </a:t>
              </a:r>
              <a:r>
                <a:rPr lang="en-US" altLang="en-US" sz="1800" b="1" dirty="0" err="1">
                  <a:latin typeface="Calibri"/>
                  <a:ea typeface="Lucida Grande" charset="0"/>
                  <a:cs typeface="Calibri"/>
                  <a:sym typeface="Lucida Grande" charset="0"/>
                </a:rPr>
                <a:t>NxN</a:t>
              </a:r>
              <a:r>
                <a:rPr lang="en-US" altLang="en-US" sz="1800" dirty="0">
                  <a:latin typeface="Calibri"/>
                  <a:ea typeface="Lucida Grande" charset="0"/>
                  <a:cs typeface="Calibri"/>
                  <a:sym typeface="Lucida Grande" charset="0"/>
                </a:rPr>
                <a:t>, vector unit size </a:t>
              </a:r>
              <a:r>
                <a:rPr lang="en-US" altLang="en-US" sz="1800" b="1" dirty="0">
                  <a:latin typeface="Calibri"/>
                  <a:ea typeface="Lucida Grande" charset="0"/>
                  <a:cs typeface="Calibri"/>
                  <a:sym typeface="Lucida Grande" charset="0"/>
                </a:rPr>
                <a:t>n</a:t>
              </a:r>
            </a:p>
          </p:txBody>
        </p:sp>
        <p:grpSp>
          <p:nvGrpSpPr>
            <p:cNvPr id="8" name="Group 7"/>
            <p:cNvGrpSpPr/>
            <p:nvPr/>
          </p:nvGrpSpPr>
          <p:grpSpPr>
            <a:xfrm>
              <a:off x="213681" y="1882616"/>
              <a:ext cx="787020" cy="2650145"/>
              <a:chOff x="1063625" y="3200400"/>
              <a:chExt cx="949625" cy="3268663"/>
            </a:xfrm>
          </p:grpSpPr>
          <p:sp>
            <p:nvSpPr>
              <p:cNvPr id="11" name="Line 218"/>
              <p:cNvSpPr>
                <a:spLocks noChangeShapeType="1"/>
              </p:cNvSpPr>
              <p:nvPr/>
            </p:nvSpPr>
            <p:spPr bwMode="auto">
              <a:xfrm rot="10800000">
                <a:off x="1885722" y="3200400"/>
                <a:ext cx="3177" cy="3268663"/>
              </a:xfrm>
              <a:prstGeom prst="line">
                <a:avLst/>
              </a:prstGeom>
              <a:noFill/>
              <a:ln w="1905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marL="0" algn="l" defTabSz="2046824" rtl="0" eaLnBrk="1" latinLnBrk="0" hangingPunct="1">
                  <a:defRPr sz="8000" kern="1200">
                    <a:solidFill>
                      <a:schemeClr val="tx1"/>
                    </a:solidFill>
                    <a:latin typeface="+mn-lt"/>
                    <a:ea typeface="+mn-ea"/>
                    <a:cs typeface="+mn-cs"/>
                  </a:defRPr>
                </a:lvl1pPr>
                <a:lvl2pPr marL="2046824" algn="l" defTabSz="2046824" rtl="0" eaLnBrk="1" latinLnBrk="0" hangingPunct="1">
                  <a:defRPr sz="8000" kern="1200">
                    <a:solidFill>
                      <a:schemeClr val="tx1"/>
                    </a:solidFill>
                    <a:latin typeface="+mn-lt"/>
                    <a:ea typeface="+mn-ea"/>
                    <a:cs typeface="+mn-cs"/>
                  </a:defRPr>
                </a:lvl2pPr>
                <a:lvl3pPr marL="4093647" algn="l" defTabSz="2046824" rtl="0" eaLnBrk="1" latinLnBrk="0" hangingPunct="1">
                  <a:defRPr sz="8000" kern="1200">
                    <a:solidFill>
                      <a:schemeClr val="tx1"/>
                    </a:solidFill>
                    <a:latin typeface="+mn-lt"/>
                    <a:ea typeface="+mn-ea"/>
                    <a:cs typeface="+mn-cs"/>
                  </a:defRPr>
                </a:lvl3pPr>
                <a:lvl4pPr marL="6140472" algn="l" defTabSz="2046824" rtl="0" eaLnBrk="1" latinLnBrk="0" hangingPunct="1">
                  <a:defRPr sz="8000" kern="1200">
                    <a:solidFill>
                      <a:schemeClr val="tx1"/>
                    </a:solidFill>
                    <a:latin typeface="+mn-lt"/>
                    <a:ea typeface="+mn-ea"/>
                    <a:cs typeface="+mn-cs"/>
                  </a:defRPr>
                </a:lvl4pPr>
                <a:lvl5pPr marL="8187295" algn="l" defTabSz="2046824" rtl="0" eaLnBrk="1" latinLnBrk="0" hangingPunct="1">
                  <a:defRPr sz="8000" kern="1200">
                    <a:solidFill>
                      <a:schemeClr val="tx1"/>
                    </a:solidFill>
                    <a:latin typeface="+mn-lt"/>
                    <a:ea typeface="+mn-ea"/>
                    <a:cs typeface="+mn-cs"/>
                  </a:defRPr>
                </a:lvl5pPr>
                <a:lvl6pPr marL="10234119" algn="l" defTabSz="2046824" rtl="0" eaLnBrk="1" latinLnBrk="0" hangingPunct="1">
                  <a:defRPr sz="8000" kern="1200">
                    <a:solidFill>
                      <a:schemeClr val="tx1"/>
                    </a:solidFill>
                    <a:latin typeface="+mn-lt"/>
                    <a:ea typeface="+mn-ea"/>
                    <a:cs typeface="+mn-cs"/>
                  </a:defRPr>
                </a:lvl6pPr>
                <a:lvl7pPr marL="12280942" algn="l" defTabSz="2046824" rtl="0" eaLnBrk="1" latinLnBrk="0" hangingPunct="1">
                  <a:defRPr sz="8000" kern="1200">
                    <a:solidFill>
                      <a:schemeClr val="tx1"/>
                    </a:solidFill>
                    <a:latin typeface="+mn-lt"/>
                    <a:ea typeface="+mn-ea"/>
                    <a:cs typeface="+mn-cs"/>
                  </a:defRPr>
                </a:lvl7pPr>
                <a:lvl8pPr marL="14327767" algn="l" defTabSz="2046824" rtl="0" eaLnBrk="1" latinLnBrk="0" hangingPunct="1">
                  <a:defRPr sz="8000" kern="1200">
                    <a:solidFill>
                      <a:schemeClr val="tx1"/>
                    </a:solidFill>
                    <a:latin typeface="+mn-lt"/>
                    <a:ea typeface="+mn-ea"/>
                    <a:cs typeface="+mn-cs"/>
                  </a:defRPr>
                </a:lvl8pPr>
                <a:lvl9pPr marL="16374590" algn="l" defTabSz="2046824" rtl="0" eaLnBrk="1" latinLnBrk="0" hangingPunct="1">
                  <a:defRPr sz="8000" kern="1200">
                    <a:solidFill>
                      <a:schemeClr val="tx1"/>
                    </a:solidFill>
                    <a:latin typeface="+mn-lt"/>
                    <a:ea typeface="+mn-ea"/>
                    <a:cs typeface="+mn-cs"/>
                  </a:defRPr>
                </a:lvl9pPr>
              </a:lstStyle>
              <a:p>
                <a:pPr>
                  <a:buClr>
                    <a:srgbClr val="6DDCAF"/>
                  </a:buClr>
                </a:pPr>
                <a:endParaRPr lang="en-US">
                  <a:latin typeface="Calibri"/>
                  <a:cs typeface="Calibri"/>
                </a:endParaRPr>
              </a:p>
            </p:txBody>
          </p:sp>
          <p:sp>
            <p:nvSpPr>
              <p:cNvPr id="12" name="Rectangle 11"/>
              <p:cNvSpPr>
                <a:spLocks/>
              </p:cNvSpPr>
              <p:nvPr/>
            </p:nvSpPr>
            <p:spPr bwMode="auto">
              <a:xfrm rot="16200000">
                <a:off x="800951" y="4735003"/>
                <a:ext cx="2169539" cy="255058"/>
              </a:xfrm>
              <a:prstGeom prst="rect">
                <a:avLst/>
              </a:prstGeom>
              <a:solidFill>
                <a:schemeClr val="accent1"/>
              </a:solidFill>
              <a:ln w="12700">
                <a:solidFill>
                  <a:schemeClr val="tx1"/>
                </a:solidFill>
              </a:ln>
            </p:spPr>
            <p:txBody>
              <a:bodyPr wrap="none" lIns="91440" tIns="0" rIns="91440" bIns="0">
                <a:spAutoFit/>
              </a:bodyPr>
              <a:lstStyle>
                <a:defPPr>
                  <a:defRPr lang="en-US"/>
                </a:defPPr>
                <a:lvl1pPr marL="0" algn="l" defTabSz="2046824" rtl="0" eaLnBrk="1" latinLnBrk="0" hangingPunct="1">
                  <a:defRPr sz="8000" kern="1200">
                    <a:solidFill>
                      <a:schemeClr val="tx1"/>
                    </a:solidFill>
                    <a:latin typeface="+mn-lt"/>
                    <a:ea typeface="+mn-ea"/>
                    <a:cs typeface="+mn-cs"/>
                  </a:defRPr>
                </a:lvl1pPr>
                <a:lvl2pPr marL="2046824" algn="l" defTabSz="2046824" rtl="0" eaLnBrk="1" latinLnBrk="0" hangingPunct="1">
                  <a:defRPr sz="8000" kern="1200">
                    <a:solidFill>
                      <a:schemeClr val="tx1"/>
                    </a:solidFill>
                    <a:latin typeface="+mn-lt"/>
                    <a:ea typeface="+mn-ea"/>
                    <a:cs typeface="+mn-cs"/>
                  </a:defRPr>
                </a:lvl2pPr>
                <a:lvl3pPr marL="4093647" algn="l" defTabSz="2046824" rtl="0" eaLnBrk="1" latinLnBrk="0" hangingPunct="1">
                  <a:defRPr sz="8000" kern="1200">
                    <a:solidFill>
                      <a:schemeClr val="tx1"/>
                    </a:solidFill>
                    <a:latin typeface="+mn-lt"/>
                    <a:ea typeface="+mn-ea"/>
                    <a:cs typeface="+mn-cs"/>
                  </a:defRPr>
                </a:lvl3pPr>
                <a:lvl4pPr marL="6140472" algn="l" defTabSz="2046824" rtl="0" eaLnBrk="1" latinLnBrk="0" hangingPunct="1">
                  <a:defRPr sz="8000" kern="1200">
                    <a:solidFill>
                      <a:schemeClr val="tx1"/>
                    </a:solidFill>
                    <a:latin typeface="+mn-lt"/>
                    <a:ea typeface="+mn-ea"/>
                    <a:cs typeface="+mn-cs"/>
                  </a:defRPr>
                </a:lvl4pPr>
                <a:lvl5pPr marL="8187295" algn="l" defTabSz="2046824" rtl="0" eaLnBrk="1" latinLnBrk="0" hangingPunct="1">
                  <a:defRPr sz="8000" kern="1200">
                    <a:solidFill>
                      <a:schemeClr val="tx1"/>
                    </a:solidFill>
                    <a:latin typeface="+mn-lt"/>
                    <a:ea typeface="+mn-ea"/>
                    <a:cs typeface="+mn-cs"/>
                  </a:defRPr>
                </a:lvl5pPr>
                <a:lvl6pPr marL="10234119" algn="l" defTabSz="2046824" rtl="0" eaLnBrk="1" latinLnBrk="0" hangingPunct="1">
                  <a:defRPr sz="8000" kern="1200">
                    <a:solidFill>
                      <a:schemeClr val="tx1"/>
                    </a:solidFill>
                    <a:latin typeface="+mn-lt"/>
                    <a:ea typeface="+mn-ea"/>
                    <a:cs typeface="+mn-cs"/>
                  </a:defRPr>
                </a:lvl6pPr>
                <a:lvl7pPr marL="12280942" algn="l" defTabSz="2046824" rtl="0" eaLnBrk="1" latinLnBrk="0" hangingPunct="1">
                  <a:defRPr sz="8000" kern="1200">
                    <a:solidFill>
                      <a:schemeClr val="tx1"/>
                    </a:solidFill>
                    <a:latin typeface="+mn-lt"/>
                    <a:ea typeface="+mn-ea"/>
                    <a:cs typeface="+mn-cs"/>
                  </a:defRPr>
                </a:lvl7pPr>
                <a:lvl8pPr marL="14327767" algn="l" defTabSz="2046824" rtl="0" eaLnBrk="1" latinLnBrk="0" hangingPunct="1">
                  <a:defRPr sz="8000" kern="1200">
                    <a:solidFill>
                      <a:schemeClr val="tx1"/>
                    </a:solidFill>
                    <a:latin typeface="+mn-lt"/>
                    <a:ea typeface="+mn-ea"/>
                    <a:cs typeface="+mn-cs"/>
                  </a:defRPr>
                </a:lvl8pPr>
                <a:lvl9pPr marL="16374590" algn="l" defTabSz="2046824" rtl="0" eaLnBrk="1" latinLnBrk="0" hangingPunct="1">
                  <a:defRPr sz="8000" kern="1200">
                    <a:solidFill>
                      <a:schemeClr val="tx1"/>
                    </a:solidFill>
                    <a:latin typeface="+mn-lt"/>
                    <a:ea typeface="+mn-ea"/>
                    <a:cs typeface="+mn-cs"/>
                  </a:defRPr>
                </a:lvl9pPr>
              </a:lstStyle>
              <a:p>
                <a:pPr algn="ctr">
                  <a:buClr>
                    <a:srgbClr val="6DDCAF"/>
                  </a:buClr>
                </a:pPr>
                <a:r>
                  <a:rPr lang="en-US" altLang="en-US" sz="1200" dirty="0">
                    <a:latin typeface="Calibri"/>
                    <a:ea typeface="Lucida Grande" charset="0"/>
                    <a:cs typeface="Calibri"/>
                    <a:sym typeface="Lucida Grande" charset="0"/>
                  </a:rPr>
                  <a:t>fast memory direction</a:t>
                </a:r>
              </a:p>
            </p:txBody>
          </p:sp>
          <p:grpSp>
            <p:nvGrpSpPr>
              <p:cNvPr id="13" name="Group 12"/>
              <p:cNvGrpSpPr/>
              <p:nvPr/>
            </p:nvGrpSpPr>
            <p:grpSpPr>
              <a:xfrm>
                <a:off x="1063625" y="3320490"/>
                <a:ext cx="533400" cy="2978232"/>
                <a:chOff x="1063625" y="3320490"/>
                <a:chExt cx="533400" cy="2978232"/>
              </a:xfrm>
            </p:grpSpPr>
            <p:sp>
              <p:nvSpPr>
                <p:cNvPr id="14" name="Left Arrow 13"/>
                <p:cNvSpPr/>
                <p:nvPr/>
              </p:nvSpPr>
              <p:spPr bwMode="auto">
                <a:xfrm>
                  <a:off x="1063625" y="3320490"/>
                  <a:ext cx="533400" cy="304800"/>
                </a:xfrm>
                <a:prstGeom prst="leftArrow">
                  <a:avLst/>
                </a:prstGeom>
                <a:blipFill dpi="0" rotWithShape="0">
                  <a:blip r:embed="rId4"/>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marL="0" algn="l" defTabSz="2046824" rtl="0" eaLnBrk="1" latinLnBrk="0" hangingPunct="1">
                    <a:defRPr sz="8000" kern="1200">
                      <a:solidFill>
                        <a:schemeClr val="tx1"/>
                      </a:solidFill>
                      <a:latin typeface="+mn-lt"/>
                      <a:ea typeface="+mn-ea"/>
                      <a:cs typeface="+mn-cs"/>
                    </a:defRPr>
                  </a:lvl1pPr>
                  <a:lvl2pPr marL="2046824" algn="l" defTabSz="2046824" rtl="0" eaLnBrk="1" latinLnBrk="0" hangingPunct="1">
                    <a:defRPr sz="8000" kern="1200">
                      <a:solidFill>
                        <a:schemeClr val="tx1"/>
                      </a:solidFill>
                      <a:latin typeface="+mn-lt"/>
                      <a:ea typeface="+mn-ea"/>
                      <a:cs typeface="+mn-cs"/>
                    </a:defRPr>
                  </a:lvl2pPr>
                  <a:lvl3pPr marL="4093647" algn="l" defTabSz="2046824" rtl="0" eaLnBrk="1" latinLnBrk="0" hangingPunct="1">
                    <a:defRPr sz="8000" kern="1200">
                      <a:solidFill>
                        <a:schemeClr val="tx1"/>
                      </a:solidFill>
                      <a:latin typeface="+mn-lt"/>
                      <a:ea typeface="+mn-ea"/>
                      <a:cs typeface="+mn-cs"/>
                    </a:defRPr>
                  </a:lvl3pPr>
                  <a:lvl4pPr marL="6140472" algn="l" defTabSz="2046824" rtl="0" eaLnBrk="1" latinLnBrk="0" hangingPunct="1">
                    <a:defRPr sz="8000" kern="1200">
                      <a:solidFill>
                        <a:schemeClr val="tx1"/>
                      </a:solidFill>
                      <a:latin typeface="+mn-lt"/>
                      <a:ea typeface="+mn-ea"/>
                      <a:cs typeface="+mn-cs"/>
                    </a:defRPr>
                  </a:lvl4pPr>
                  <a:lvl5pPr marL="8187295" algn="l" defTabSz="2046824" rtl="0" eaLnBrk="1" latinLnBrk="0" hangingPunct="1">
                    <a:defRPr sz="8000" kern="1200">
                      <a:solidFill>
                        <a:schemeClr val="tx1"/>
                      </a:solidFill>
                      <a:latin typeface="+mn-lt"/>
                      <a:ea typeface="+mn-ea"/>
                      <a:cs typeface="+mn-cs"/>
                    </a:defRPr>
                  </a:lvl5pPr>
                  <a:lvl6pPr marL="10234119" algn="l" defTabSz="2046824" rtl="0" eaLnBrk="1" latinLnBrk="0" hangingPunct="1">
                    <a:defRPr sz="8000" kern="1200">
                      <a:solidFill>
                        <a:schemeClr val="tx1"/>
                      </a:solidFill>
                      <a:latin typeface="+mn-lt"/>
                      <a:ea typeface="+mn-ea"/>
                      <a:cs typeface="+mn-cs"/>
                    </a:defRPr>
                  </a:lvl6pPr>
                  <a:lvl7pPr marL="12280942" algn="l" defTabSz="2046824" rtl="0" eaLnBrk="1" latinLnBrk="0" hangingPunct="1">
                    <a:defRPr sz="8000" kern="1200">
                      <a:solidFill>
                        <a:schemeClr val="tx1"/>
                      </a:solidFill>
                      <a:latin typeface="+mn-lt"/>
                      <a:ea typeface="+mn-ea"/>
                      <a:cs typeface="+mn-cs"/>
                    </a:defRPr>
                  </a:lvl7pPr>
                  <a:lvl8pPr marL="14327767" algn="l" defTabSz="2046824" rtl="0" eaLnBrk="1" latinLnBrk="0" hangingPunct="1">
                    <a:defRPr sz="8000" kern="1200">
                      <a:solidFill>
                        <a:schemeClr val="tx1"/>
                      </a:solidFill>
                      <a:latin typeface="+mn-lt"/>
                      <a:ea typeface="+mn-ea"/>
                      <a:cs typeface="+mn-cs"/>
                    </a:defRPr>
                  </a:lvl8pPr>
                  <a:lvl9pPr marL="16374590" algn="l" defTabSz="2046824" rtl="0" eaLnBrk="1" latinLnBrk="0" hangingPunct="1">
                    <a:defRPr sz="8000" kern="1200">
                      <a:solidFill>
                        <a:schemeClr val="tx1"/>
                      </a:solidFill>
                      <a:latin typeface="+mn-lt"/>
                      <a:ea typeface="+mn-ea"/>
                      <a:cs typeface="+mn-cs"/>
                    </a:defRPr>
                  </a:lvl9pPr>
                </a:lstStyle>
                <a:p>
                  <a:pPr algn="ctr" defTabSz="914400" fontAlgn="base">
                    <a:spcBef>
                      <a:spcPct val="0"/>
                    </a:spcBef>
                    <a:spcAft>
                      <a:spcPct val="0"/>
                    </a:spcAft>
                    <a:buClr>
                      <a:srgbClr val="6DDCAF"/>
                    </a:buClr>
                  </a:pPr>
                  <a:endParaRPr lang="en-US" sz="4200">
                    <a:solidFill>
                      <a:srgbClr val="000000"/>
                    </a:solidFill>
                    <a:latin typeface="Calibri"/>
                    <a:ea typeface="ヒラギノ角ゴ ProN W3" charset="0"/>
                    <a:cs typeface="Calibri"/>
                    <a:sym typeface="Gill Sans" charset="0"/>
                  </a:endParaRPr>
                </a:p>
              </p:txBody>
            </p:sp>
            <p:sp>
              <p:nvSpPr>
                <p:cNvPr id="15" name="Left Arrow 14"/>
                <p:cNvSpPr/>
                <p:nvPr/>
              </p:nvSpPr>
              <p:spPr bwMode="auto">
                <a:xfrm>
                  <a:off x="1063625" y="3987395"/>
                  <a:ext cx="533400" cy="304800"/>
                </a:xfrm>
                <a:prstGeom prst="leftArrow">
                  <a:avLst/>
                </a:prstGeom>
                <a:blipFill dpi="0" rotWithShape="0">
                  <a:blip r:embed="rId4"/>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marL="0" algn="l" defTabSz="2046824" rtl="0" eaLnBrk="1" latinLnBrk="0" hangingPunct="1">
                    <a:defRPr sz="8000" kern="1200">
                      <a:solidFill>
                        <a:schemeClr val="tx1"/>
                      </a:solidFill>
                      <a:latin typeface="+mn-lt"/>
                      <a:ea typeface="+mn-ea"/>
                      <a:cs typeface="+mn-cs"/>
                    </a:defRPr>
                  </a:lvl1pPr>
                  <a:lvl2pPr marL="2046824" algn="l" defTabSz="2046824" rtl="0" eaLnBrk="1" latinLnBrk="0" hangingPunct="1">
                    <a:defRPr sz="8000" kern="1200">
                      <a:solidFill>
                        <a:schemeClr val="tx1"/>
                      </a:solidFill>
                      <a:latin typeface="+mn-lt"/>
                      <a:ea typeface="+mn-ea"/>
                      <a:cs typeface="+mn-cs"/>
                    </a:defRPr>
                  </a:lvl2pPr>
                  <a:lvl3pPr marL="4093647" algn="l" defTabSz="2046824" rtl="0" eaLnBrk="1" latinLnBrk="0" hangingPunct="1">
                    <a:defRPr sz="8000" kern="1200">
                      <a:solidFill>
                        <a:schemeClr val="tx1"/>
                      </a:solidFill>
                      <a:latin typeface="+mn-lt"/>
                      <a:ea typeface="+mn-ea"/>
                      <a:cs typeface="+mn-cs"/>
                    </a:defRPr>
                  </a:lvl3pPr>
                  <a:lvl4pPr marL="6140472" algn="l" defTabSz="2046824" rtl="0" eaLnBrk="1" latinLnBrk="0" hangingPunct="1">
                    <a:defRPr sz="8000" kern="1200">
                      <a:solidFill>
                        <a:schemeClr val="tx1"/>
                      </a:solidFill>
                      <a:latin typeface="+mn-lt"/>
                      <a:ea typeface="+mn-ea"/>
                      <a:cs typeface="+mn-cs"/>
                    </a:defRPr>
                  </a:lvl4pPr>
                  <a:lvl5pPr marL="8187295" algn="l" defTabSz="2046824" rtl="0" eaLnBrk="1" latinLnBrk="0" hangingPunct="1">
                    <a:defRPr sz="8000" kern="1200">
                      <a:solidFill>
                        <a:schemeClr val="tx1"/>
                      </a:solidFill>
                      <a:latin typeface="+mn-lt"/>
                      <a:ea typeface="+mn-ea"/>
                      <a:cs typeface="+mn-cs"/>
                    </a:defRPr>
                  </a:lvl5pPr>
                  <a:lvl6pPr marL="10234119" algn="l" defTabSz="2046824" rtl="0" eaLnBrk="1" latinLnBrk="0" hangingPunct="1">
                    <a:defRPr sz="8000" kern="1200">
                      <a:solidFill>
                        <a:schemeClr val="tx1"/>
                      </a:solidFill>
                      <a:latin typeface="+mn-lt"/>
                      <a:ea typeface="+mn-ea"/>
                      <a:cs typeface="+mn-cs"/>
                    </a:defRPr>
                  </a:lvl6pPr>
                  <a:lvl7pPr marL="12280942" algn="l" defTabSz="2046824" rtl="0" eaLnBrk="1" latinLnBrk="0" hangingPunct="1">
                    <a:defRPr sz="8000" kern="1200">
                      <a:solidFill>
                        <a:schemeClr val="tx1"/>
                      </a:solidFill>
                      <a:latin typeface="+mn-lt"/>
                      <a:ea typeface="+mn-ea"/>
                      <a:cs typeface="+mn-cs"/>
                    </a:defRPr>
                  </a:lvl7pPr>
                  <a:lvl8pPr marL="14327767" algn="l" defTabSz="2046824" rtl="0" eaLnBrk="1" latinLnBrk="0" hangingPunct="1">
                    <a:defRPr sz="8000" kern="1200">
                      <a:solidFill>
                        <a:schemeClr val="tx1"/>
                      </a:solidFill>
                      <a:latin typeface="+mn-lt"/>
                      <a:ea typeface="+mn-ea"/>
                      <a:cs typeface="+mn-cs"/>
                    </a:defRPr>
                  </a:lvl8pPr>
                  <a:lvl9pPr marL="16374590" algn="l" defTabSz="2046824" rtl="0" eaLnBrk="1" latinLnBrk="0" hangingPunct="1">
                    <a:defRPr sz="8000" kern="1200">
                      <a:solidFill>
                        <a:schemeClr val="tx1"/>
                      </a:solidFill>
                      <a:latin typeface="+mn-lt"/>
                      <a:ea typeface="+mn-ea"/>
                      <a:cs typeface="+mn-cs"/>
                    </a:defRPr>
                  </a:lvl9pPr>
                </a:lstStyle>
                <a:p>
                  <a:pPr algn="ctr" defTabSz="914400" fontAlgn="base">
                    <a:spcBef>
                      <a:spcPct val="0"/>
                    </a:spcBef>
                    <a:spcAft>
                      <a:spcPct val="0"/>
                    </a:spcAft>
                    <a:buClr>
                      <a:srgbClr val="6DDCAF"/>
                    </a:buClr>
                  </a:pPr>
                  <a:endParaRPr lang="en-US" sz="4200">
                    <a:solidFill>
                      <a:srgbClr val="000000"/>
                    </a:solidFill>
                    <a:latin typeface="Calibri"/>
                    <a:ea typeface="ヒラギノ角ゴ ProN W3" charset="0"/>
                    <a:cs typeface="Calibri"/>
                    <a:sym typeface="Gill Sans" charset="0"/>
                  </a:endParaRPr>
                </a:p>
              </p:txBody>
            </p:sp>
            <p:sp>
              <p:nvSpPr>
                <p:cNvPr id="16" name="Left Arrow 15"/>
                <p:cNvSpPr/>
                <p:nvPr/>
              </p:nvSpPr>
              <p:spPr bwMode="auto">
                <a:xfrm>
                  <a:off x="1063625" y="4660208"/>
                  <a:ext cx="533400" cy="304800"/>
                </a:xfrm>
                <a:prstGeom prst="leftArrow">
                  <a:avLst/>
                </a:prstGeom>
                <a:blipFill dpi="0" rotWithShape="0">
                  <a:blip r:embed="rId4"/>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marL="0" algn="l" defTabSz="2046824" rtl="0" eaLnBrk="1" latinLnBrk="0" hangingPunct="1">
                    <a:defRPr sz="8000" kern="1200">
                      <a:solidFill>
                        <a:schemeClr val="tx1"/>
                      </a:solidFill>
                      <a:latin typeface="+mn-lt"/>
                      <a:ea typeface="+mn-ea"/>
                      <a:cs typeface="+mn-cs"/>
                    </a:defRPr>
                  </a:lvl1pPr>
                  <a:lvl2pPr marL="2046824" algn="l" defTabSz="2046824" rtl="0" eaLnBrk="1" latinLnBrk="0" hangingPunct="1">
                    <a:defRPr sz="8000" kern="1200">
                      <a:solidFill>
                        <a:schemeClr val="tx1"/>
                      </a:solidFill>
                      <a:latin typeface="+mn-lt"/>
                      <a:ea typeface="+mn-ea"/>
                      <a:cs typeface="+mn-cs"/>
                    </a:defRPr>
                  </a:lvl2pPr>
                  <a:lvl3pPr marL="4093647" algn="l" defTabSz="2046824" rtl="0" eaLnBrk="1" latinLnBrk="0" hangingPunct="1">
                    <a:defRPr sz="8000" kern="1200">
                      <a:solidFill>
                        <a:schemeClr val="tx1"/>
                      </a:solidFill>
                      <a:latin typeface="+mn-lt"/>
                      <a:ea typeface="+mn-ea"/>
                      <a:cs typeface="+mn-cs"/>
                    </a:defRPr>
                  </a:lvl3pPr>
                  <a:lvl4pPr marL="6140472" algn="l" defTabSz="2046824" rtl="0" eaLnBrk="1" latinLnBrk="0" hangingPunct="1">
                    <a:defRPr sz="8000" kern="1200">
                      <a:solidFill>
                        <a:schemeClr val="tx1"/>
                      </a:solidFill>
                      <a:latin typeface="+mn-lt"/>
                      <a:ea typeface="+mn-ea"/>
                      <a:cs typeface="+mn-cs"/>
                    </a:defRPr>
                  </a:lvl4pPr>
                  <a:lvl5pPr marL="8187295" algn="l" defTabSz="2046824" rtl="0" eaLnBrk="1" latinLnBrk="0" hangingPunct="1">
                    <a:defRPr sz="8000" kern="1200">
                      <a:solidFill>
                        <a:schemeClr val="tx1"/>
                      </a:solidFill>
                      <a:latin typeface="+mn-lt"/>
                      <a:ea typeface="+mn-ea"/>
                      <a:cs typeface="+mn-cs"/>
                    </a:defRPr>
                  </a:lvl5pPr>
                  <a:lvl6pPr marL="10234119" algn="l" defTabSz="2046824" rtl="0" eaLnBrk="1" latinLnBrk="0" hangingPunct="1">
                    <a:defRPr sz="8000" kern="1200">
                      <a:solidFill>
                        <a:schemeClr val="tx1"/>
                      </a:solidFill>
                      <a:latin typeface="+mn-lt"/>
                      <a:ea typeface="+mn-ea"/>
                      <a:cs typeface="+mn-cs"/>
                    </a:defRPr>
                  </a:lvl6pPr>
                  <a:lvl7pPr marL="12280942" algn="l" defTabSz="2046824" rtl="0" eaLnBrk="1" latinLnBrk="0" hangingPunct="1">
                    <a:defRPr sz="8000" kern="1200">
                      <a:solidFill>
                        <a:schemeClr val="tx1"/>
                      </a:solidFill>
                      <a:latin typeface="+mn-lt"/>
                      <a:ea typeface="+mn-ea"/>
                      <a:cs typeface="+mn-cs"/>
                    </a:defRPr>
                  </a:lvl7pPr>
                  <a:lvl8pPr marL="14327767" algn="l" defTabSz="2046824" rtl="0" eaLnBrk="1" latinLnBrk="0" hangingPunct="1">
                    <a:defRPr sz="8000" kern="1200">
                      <a:solidFill>
                        <a:schemeClr val="tx1"/>
                      </a:solidFill>
                      <a:latin typeface="+mn-lt"/>
                      <a:ea typeface="+mn-ea"/>
                      <a:cs typeface="+mn-cs"/>
                    </a:defRPr>
                  </a:lvl8pPr>
                  <a:lvl9pPr marL="16374590" algn="l" defTabSz="2046824" rtl="0" eaLnBrk="1" latinLnBrk="0" hangingPunct="1">
                    <a:defRPr sz="8000" kern="1200">
                      <a:solidFill>
                        <a:schemeClr val="tx1"/>
                      </a:solidFill>
                      <a:latin typeface="+mn-lt"/>
                      <a:ea typeface="+mn-ea"/>
                      <a:cs typeface="+mn-cs"/>
                    </a:defRPr>
                  </a:lvl9pPr>
                </a:lstStyle>
                <a:p>
                  <a:pPr algn="ctr" defTabSz="914400" fontAlgn="base">
                    <a:spcBef>
                      <a:spcPct val="0"/>
                    </a:spcBef>
                    <a:spcAft>
                      <a:spcPct val="0"/>
                    </a:spcAft>
                    <a:buClr>
                      <a:srgbClr val="6DDCAF"/>
                    </a:buClr>
                  </a:pPr>
                  <a:endParaRPr lang="en-US" sz="4200">
                    <a:solidFill>
                      <a:srgbClr val="000000"/>
                    </a:solidFill>
                    <a:latin typeface="Calibri"/>
                    <a:ea typeface="ヒラギノ角ゴ ProN W3" charset="0"/>
                    <a:cs typeface="Calibri"/>
                    <a:sym typeface="Gill Sans" charset="0"/>
                  </a:endParaRPr>
                </a:p>
              </p:txBody>
            </p:sp>
            <p:sp>
              <p:nvSpPr>
                <p:cNvPr id="17" name="Left Arrow 16"/>
                <p:cNvSpPr/>
                <p:nvPr/>
              </p:nvSpPr>
              <p:spPr bwMode="auto">
                <a:xfrm>
                  <a:off x="1063625" y="5321441"/>
                  <a:ext cx="533400" cy="304800"/>
                </a:xfrm>
                <a:prstGeom prst="leftArrow">
                  <a:avLst/>
                </a:prstGeom>
                <a:blipFill dpi="0" rotWithShape="0">
                  <a:blip r:embed="rId4"/>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marL="0" algn="l" defTabSz="2046824" rtl="0" eaLnBrk="1" latinLnBrk="0" hangingPunct="1">
                    <a:defRPr sz="8000" kern="1200">
                      <a:solidFill>
                        <a:schemeClr val="tx1"/>
                      </a:solidFill>
                      <a:latin typeface="+mn-lt"/>
                      <a:ea typeface="+mn-ea"/>
                      <a:cs typeface="+mn-cs"/>
                    </a:defRPr>
                  </a:lvl1pPr>
                  <a:lvl2pPr marL="2046824" algn="l" defTabSz="2046824" rtl="0" eaLnBrk="1" latinLnBrk="0" hangingPunct="1">
                    <a:defRPr sz="8000" kern="1200">
                      <a:solidFill>
                        <a:schemeClr val="tx1"/>
                      </a:solidFill>
                      <a:latin typeface="+mn-lt"/>
                      <a:ea typeface="+mn-ea"/>
                      <a:cs typeface="+mn-cs"/>
                    </a:defRPr>
                  </a:lvl2pPr>
                  <a:lvl3pPr marL="4093647" algn="l" defTabSz="2046824" rtl="0" eaLnBrk="1" latinLnBrk="0" hangingPunct="1">
                    <a:defRPr sz="8000" kern="1200">
                      <a:solidFill>
                        <a:schemeClr val="tx1"/>
                      </a:solidFill>
                      <a:latin typeface="+mn-lt"/>
                      <a:ea typeface="+mn-ea"/>
                      <a:cs typeface="+mn-cs"/>
                    </a:defRPr>
                  </a:lvl3pPr>
                  <a:lvl4pPr marL="6140472" algn="l" defTabSz="2046824" rtl="0" eaLnBrk="1" latinLnBrk="0" hangingPunct="1">
                    <a:defRPr sz="8000" kern="1200">
                      <a:solidFill>
                        <a:schemeClr val="tx1"/>
                      </a:solidFill>
                      <a:latin typeface="+mn-lt"/>
                      <a:ea typeface="+mn-ea"/>
                      <a:cs typeface="+mn-cs"/>
                    </a:defRPr>
                  </a:lvl4pPr>
                  <a:lvl5pPr marL="8187295" algn="l" defTabSz="2046824" rtl="0" eaLnBrk="1" latinLnBrk="0" hangingPunct="1">
                    <a:defRPr sz="8000" kern="1200">
                      <a:solidFill>
                        <a:schemeClr val="tx1"/>
                      </a:solidFill>
                      <a:latin typeface="+mn-lt"/>
                      <a:ea typeface="+mn-ea"/>
                      <a:cs typeface="+mn-cs"/>
                    </a:defRPr>
                  </a:lvl5pPr>
                  <a:lvl6pPr marL="10234119" algn="l" defTabSz="2046824" rtl="0" eaLnBrk="1" latinLnBrk="0" hangingPunct="1">
                    <a:defRPr sz="8000" kern="1200">
                      <a:solidFill>
                        <a:schemeClr val="tx1"/>
                      </a:solidFill>
                      <a:latin typeface="+mn-lt"/>
                      <a:ea typeface="+mn-ea"/>
                      <a:cs typeface="+mn-cs"/>
                    </a:defRPr>
                  </a:lvl6pPr>
                  <a:lvl7pPr marL="12280942" algn="l" defTabSz="2046824" rtl="0" eaLnBrk="1" latinLnBrk="0" hangingPunct="1">
                    <a:defRPr sz="8000" kern="1200">
                      <a:solidFill>
                        <a:schemeClr val="tx1"/>
                      </a:solidFill>
                      <a:latin typeface="+mn-lt"/>
                      <a:ea typeface="+mn-ea"/>
                      <a:cs typeface="+mn-cs"/>
                    </a:defRPr>
                  </a:lvl7pPr>
                  <a:lvl8pPr marL="14327767" algn="l" defTabSz="2046824" rtl="0" eaLnBrk="1" latinLnBrk="0" hangingPunct="1">
                    <a:defRPr sz="8000" kern="1200">
                      <a:solidFill>
                        <a:schemeClr val="tx1"/>
                      </a:solidFill>
                      <a:latin typeface="+mn-lt"/>
                      <a:ea typeface="+mn-ea"/>
                      <a:cs typeface="+mn-cs"/>
                    </a:defRPr>
                  </a:lvl8pPr>
                  <a:lvl9pPr marL="16374590" algn="l" defTabSz="2046824" rtl="0" eaLnBrk="1" latinLnBrk="0" hangingPunct="1">
                    <a:defRPr sz="8000" kern="1200">
                      <a:solidFill>
                        <a:schemeClr val="tx1"/>
                      </a:solidFill>
                      <a:latin typeface="+mn-lt"/>
                      <a:ea typeface="+mn-ea"/>
                      <a:cs typeface="+mn-cs"/>
                    </a:defRPr>
                  </a:lvl9pPr>
                </a:lstStyle>
                <a:p>
                  <a:pPr algn="ctr" defTabSz="914400" fontAlgn="base">
                    <a:spcBef>
                      <a:spcPct val="0"/>
                    </a:spcBef>
                    <a:spcAft>
                      <a:spcPct val="0"/>
                    </a:spcAft>
                    <a:buClr>
                      <a:srgbClr val="6DDCAF"/>
                    </a:buClr>
                  </a:pPr>
                  <a:endParaRPr lang="en-US" sz="4200">
                    <a:solidFill>
                      <a:srgbClr val="000000"/>
                    </a:solidFill>
                    <a:latin typeface="Calibri"/>
                    <a:ea typeface="ヒラギノ角ゴ ProN W3" charset="0"/>
                    <a:cs typeface="Calibri"/>
                    <a:sym typeface="Gill Sans" charset="0"/>
                  </a:endParaRPr>
                </a:p>
              </p:txBody>
            </p:sp>
            <p:sp>
              <p:nvSpPr>
                <p:cNvPr id="18" name="Left Arrow 17"/>
                <p:cNvSpPr/>
                <p:nvPr/>
              </p:nvSpPr>
              <p:spPr bwMode="auto">
                <a:xfrm>
                  <a:off x="1063625" y="5993922"/>
                  <a:ext cx="533400" cy="304800"/>
                </a:xfrm>
                <a:prstGeom prst="leftArrow">
                  <a:avLst/>
                </a:prstGeom>
                <a:blipFill dpi="0" rotWithShape="0">
                  <a:blip r:embed="rId4"/>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marL="0" algn="l" defTabSz="2046824" rtl="0" eaLnBrk="1" latinLnBrk="0" hangingPunct="1">
                    <a:defRPr sz="8000" kern="1200">
                      <a:solidFill>
                        <a:schemeClr val="tx1"/>
                      </a:solidFill>
                      <a:latin typeface="+mn-lt"/>
                      <a:ea typeface="+mn-ea"/>
                      <a:cs typeface="+mn-cs"/>
                    </a:defRPr>
                  </a:lvl1pPr>
                  <a:lvl2pPr marL="2046824" algn="l" defTabSz="2046824" rtl="0" eaLnBrk="1" latinLnBrk="0" hangingPunct="1">
                    <a:defRPr sz="8000" kern="1200">
                      <a:solidFill>
                        <a:schemeClr val="tx1"/>
                      </a:solidFill>
                      <a:latin typeface="+mn-lt"/>
                      <a:ea typeface="+mn-ea"/>
                      <a:cs typeface="+mn-cs"/>
                    </a:defRPr>
                  </a:lvl2pPr>
                  <a:lvl3pPr marL="4093647" algn="l" defTabSz="2046824" rtl="0" eaLnBrk="1" latinLnBrk="0" hangingPunct="1">
                    <a:defRPr sz="8000" kern="1200">
                      <a:solidFill>
                        <a:schemeClr val="tx1"/>
                      </a:solidFill>
                      <a:latin typeface="+mn-lt"/>
                      <a:ea typeface="+mn-ea"/>
                      <a:cs typeface="+mn-cs"/>
                    </a:defRPr>
                  </a:lvl3pPr>
                  <a:lvl4pPr marL="6140472" algn="l" defTabSz="2046824" rtl="0" eaLnBrk="1" latinLnBrk="0" hangingPunct="1">
                    <a:defRPr sz="8000" kern="1200">
                      <a:solidFill>
                        <a:schemeClr val="tx1"/>
                      </a:solidFill>
                      <a:latin typeface="+mn-lt"/>
                      <a:ea typeface="+mn-ea"/>
                      <a:cs typeface="+mn-cs"/>
                    </a:defRPr>
                  </a:lvl4pPr>
                  <a:lvl5pPr marL="8187295" algn="l" defTabSz="2046824" rtl="0" eaLnBrk="1" latinLnBrk="0" hangingPunct="1">
                    <a:defRPr sz="8000" kern="1200">
                      <a:solidFill>
                        <a:schemeClr val="tx1"/>
                      </a:solidFill>
                      <a:latin typeface="+mn-lt"/>
                      <a:ea typeface="+mn-ea"/>
                      <a:cs typeface="+mn-cs"/>
                    </a:defRPr>
                  </a:lvl5pPr>
                  <a:lvl6pPr marL="10234119" algn="l" defTabSz="2046824" rtl="0" eaLnBrk="1" latinLnBrk="0" hangingPunct="1">
                    <a:defRPr sz="8000" kern="1200">
                      <a:solidFill>
                        <a:schemeClr val="tx1"/>
                      </a:solidFill>
                      <a:latin typeface="+mn-lt"/>
                      <a:ea typeface="+mn-ea"/>
                      <a:cs typeface="+mn-cs"/>
                    </a:defRPr>
                  </a:lvl6pPr>
                  <a:lvl7pPr marL="12280942" algn="l" defTabSz="2046824" rtl="0" eaLnBrk="1" latinLnBrk="0" hangingPunct="1">
                    <a:defRPr sz="8000" kern="1200">
                      <a:solidFill>
                        <a:schemeClr val="tx1"/>
                      </a:solidFill>
                      <a:latin typeface="+mn-lt"/>
                      <a:ea typeface="+mn-ea"/>
                      <a:cs typeface="+mn-cs"/>
                    </a:defRPr>
                  </a:lvl7pPr>
                  <a:lvl8pPr marL="14327767" algn="l" defTabSz="2046824" rtl="0" eaLnBrk="1" latinLnBrk="0" hangingPunct="1">
                    <a:defRPr sz="8000" kern="1200">
                      <a:solidFill>
                        <a:schemeClr val="tx1"/>
                      </a:solidFill>
                      <a:latin typeface="+mn-lt"/>
                      <a:ea typeface="+mn-ea"/>
                      <a:cs typeface="+mn-cs"/>
                    </a:defRPr>
                  </a:lvl8pPr>
                  <a:lvl9pPr marL="16374590" algn="l" defTabSz="2046824" rtl="0" eaLnBrk="1" latinLnBrk="0" hangingPunct="1">
                    <a:defRPr sz="8000" kern="1200">
                      <a:solidFill>
                        <a:schemeClr val="tx1"/>
                      </a:solidFill>
                      <a:latin typeface="+mn-lt"/>
                      <a:ea typeface="+mn-ea"/>
                      <a:cs typeface="+mn-cs"/>
                    </a:defRPr>
                  </a:lvl9pPr>
                </a:lstStyle>
                <a:p>
                  <a:pPr algn="ctr" defTabSz="914400" fontAlgn="base">
                    <a:spcBef>
                      <a:spcPct val="0"/>
                    </a:spcBef>
                    <a:spcAft>
                      <a:spcPct val="0"/>
                    </a:spcAft>
                    <a:buClr>
                      <a:srgbClr val="6DDCAF"/>
                    </a:buClr>
                  </a:pPr>
                  <a:endParaRPr lang="en-US" sz="4200">
                    <a:solidFill>
                      <a:srgbClr val="000000"/>
                    </a:solidFill>
                    <a:latin typeface="Calibri"/>
                    <a:ea typeface="ヒラギノ角ゴ ProN W3" charset="0"/>
                    <a:cs typeface="Calibri"/>
                    <a:sym typeface="Gill Sans" charset="0"/>
                  </a:endParaRPr>
                </a:p>
              </p:txBody>
            </p:sp>
          </p:grpSp>
        </p:grpSp>
        <p:sp>
          <p:nvSpPr>
            <p:cNvPr id="9" name="TextBox 8"/>
            <p:cNvSpPr txBox="1"/>
            <p:nvPr/>
          </p:nvSpPr>
          <p:spPr>
            <a:xfrm>
              <a:off x="-371422" y="4471230"/>
              <a:ext cx="1027168" cy="517735"/>
            </a:xfrm>
            <a:prstGeom prst="rect">
              <a:avLst/>
            </a:prstGeom>
            <a:noFill/>
          </p:spPr>
          <p:txBody>
            <a:bodyPr wrap="square" rtlCol="0">
              <a:spAutoFit/>
            </a:bodyPr>
            <a:lstStyle>
              <a:defPPr>
                <a:defRPr lang="en-US"/>
              </a:defPPr>
              <a:lvl1pPr marL="0" algn="l" defTabSz="2046824" rtl="0" eaLnBrk="1" latinLnBrk="0" hangingPunct="1">
                <a:defRPr sz="8000" kern="1200">
                  <a:solidFill>
                    <a:schemeClr val="tx1"/>
                  </a:solidFill>
                  <a:latin typeface="+mn-lt"/>
                  <a:ea typeface="+mn-ea"/>
                  <a:cs typeface="+mn-cs"/>
                </a:defRPr>
              </a:lvl1pPr>
              <a:lvl2pPr marL="2046824" algn="l" defTabSz="2046824" rtl="0" eaLnBrk="1" latinLnBrk="0" hangingPunct="1">
                <a:defRPr sz="8000" kern="1200">
                  <a:solidFill>
                    <a:schemeClr val="tx1"/>
                  </a:solidFill>
                  <a:latin typeface="+mn-lt"/>
                  <a:ea typeface="+mn-ea"/>
                  <a:cs typeface="+mn-cs"/>
                </a:defRPr>
              </a:lvl2pPr>
              <a:lvl3pPr marL="4093647" algn="l" defTabSz="2046824" rtl="0" eaLnBrk="1" latinLnBrk="0" hangingPunct="1">
                <a:defRPr sz="8000" kern="1200">
                  <a:solidFill>
                    <a:schemeClr val="tx1"/>
                  </a:solidFill>
                  <a:latin typeface="+mn-lt"/>
                  <a:ea typeface="+mn-ea"/>
                  <a:cs typeface="+mn-cs"/>
                </a:defRPr>
              </a:lvl3pPr>
              <a:lvl4pPr marL="6140472" algn="l" defTabSz="2046824" rtl="0" eaLnBrk="1" latinLnBrk="0" hangingPunct="1">
                <a:defRPr sz="8000" kern="1200">
                  <a:solidFill>
                    <a:schemeClr val="tx1"/>
                  </a:solidFill>
                  <a:latin typeface="+mn-lt"/>
                  <a:ea typeface="+mn-ea"/>
                  <a:cs typeface="+mn-cs"/>
                </a:defRPr>
              </a:lvl4pPr>
              <a:lvl5pPr marL="8187295" algn="l" defTabSz="2046824" rtl="0" eaLnBrk="1" latinLnBrk="0" hangingPunct="1">
                <a:defRPr sz="8000" kern="1200">
                  <a:solidFill>
                    <a:schemeClr val="tx1"/>
                  </a:solidFill>
                  <a:latin typeface="+mn-lt"/>
                  <a:ea typeface="+mn-ea"/>
                  <a:cs typeface="+mn-cs"/>
                </a:defRPr>
              </a:lvl5pPr>
              <a:lvl6pPr marL="10234119" algn="l" defTabSz="2046824" rtl="0" eaLnBrk="1" latinLnBrk="0" hangingPunct="1">
                <a:defRPr sz="8000" kern="1200">
                  <a:solidFill>
                    <a:schemeClr val="tx1"/>
                  </a:solidFill>
                  <a:latin typeface="+mn-lt"/>
                  <a:ea typeface="+mn-ea"/>
                  <a:cs typeface="+mn-cs"/>
                </a:defRPr>
              </a:lvl6pPr>
              <a:lvl7pPr marL="12280942" algn="l" defTabSz="2046824" rtl="0" eaLnBrk="1" latinLnBrk="0" hangingPunct="1">
                <a:defRPr sz="8000" kern="1200">
                  <a:solidFill>
                    <a:schemeClr val="tx1"/>
                  </a:solidFill>
                  <a:latin typeface="+mn-lt"/>
                  <a:ea typeface="+mn-ea"/>
                  <a:cs typeface="+mn-cs"/>
                </a:defRPr>
              </a:lvl7pPr>
              <a:lvl8pPr marL="14327767" algn="l" defTabSz="2046824" rtl="0" eaLnBrk="1" latinLnBrk="0" hangingPunct="1">
                <a:defRPr sz="8000" kern="1200">
                  <a:solidFill>
                    <a:schemeClr val="tx1"/>
                  </a:solidFill>
                  <a:latin typeface="+mn-lt"/>
                  <a:ea typeface="+mn-ea"/>
                  <a:cs typeface="+mn-cs"/>
                </a:defRPr>
              </a:lvl8pPr>
              <a:lvl9pPr marL="16374590" algn="l" defTabSz="2046824" rtl="0" eaLnBrk="1" latinLnBrk="0" hangingPunct="1">
                <a:defRPr sz="8000" kern="1200">
                  <a:solidFill>
                    <a:schemeClr val="tx1"/>
                  </a:solidFill>
                  <a:latin typeface="+mn-lt"/>
                  <a:ea typeface="+mn-ea"/>
                  <a:cs typeface="+mn-cs"/>
                </a:defRPr>
              </a:lvl9pPr>
            </a:lstStyle>
            <a:p>
              <a:pPr>
                <a:buClr>
                  <a:srgbClr val="6DDCAF"/>
                </a:buClr>
              </a:pPr>
              <a:r>
                <a:rPr lang="en-US" sz="1200" dirty="0">
                  <a:latin typeface="Calibri"/>
                  <a:cs typeface="Calibri"/>
                </a:rPr>
                <a:t>vector </a:t>
              </a:r>
            </a:p>
            <a:p>
              <a:pPr>
                <a:buClr>
                  <a:srgbClr val="6DDCAF"/>
                </a:buClr>
              </a:pPr>
              <a:r>
                <a:rPr lang="en-US" sz="1200" dirty="0">
                  <a:latin typeface="Calibri"/>
                  <a:cs typeface="Calibri"/>
                </a:rPr>
                <a:t> unit</a:t>
              </a:r>
            </a:p>
          </p:txBody>
        </p:sp>
        <p:pic>
          <p:nvPicPr>
            <p:cNvPr id="10" name="table"/>
            <p:cNvPicPr>
              <a:picLocks noChangeAspect="1"/>
            </p:cNvPicPr>
            <p:nvPr/>
          </p:nvPicPr>
          <p:blipFill>
            <a:blip r:embed="rId5"/>
            <a:stretch>
              <a:fillRect/>
            </a:stretch>
          </p:blipFill>
          <p:spPr>
            <a:xfrm>
              <a:off x="-304578" y="1882616"/>
              <a:ext cx="487588" cy="2638744"/>
            </a:xfrm>
            <a:prstGeom prst="rect">
              <a:avLst/>
            </a:prstGeom>
          </p:spPr>
        </p:pic>
      </p:grpSp>
      <p:sp>
        <p:nvSpPr>
          <p:cNvPr id="3" name="Slide Number Placeholder 2"/>
          <p:cNvSpPr>
            <a:spLocks noGrp="1"/>
          </p:cNvSpPr>
          <p:nvPr>
            <p:ph type="sldNum" sz="quarter" idx="12"/>
          </p:nvPr>
        </p:nvSpPr>
        <p:spPr/>
        <p:txBody>
          <a:bodyPr/>
          <a:lstStyle/>
          <a:p>
            <a:fld id="{5AACA1C6-9A21-CD49-896D-85E6117B2B19}" type="slidenum">
              <a:rPr lang="en-US" smtClean="0"/>
              <a:t>8</a:t>
            </a:fld>
            <a:endParaRPr lang="en-US"/>
          </a:p>
        </p:txBody>
      </p:sp>
    </p:spTree>
    <p:extLst>
      <p:ext uri="{BB962C8B-B14F-4D97-AF65-F5344CB8AC3E}">
        <p14:creationId xmlns:p14="http://schemas.microsoft.com/office/powerpoint/2010/main" val="13531541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530" y="0"/>
            <a:ext cx="10660034" cy="1325563"/>
          </a:xfrm>
        </p:spPr>
        <p:txBody>
          <a:bodyPr>
            <a:normAutofit/>
          </a:bodyPr>
          <a:lstStyle/>
          <a:p>
            <a:r>
              <a:rPr lang="en-US" sz="4000" dirty="0" smtClean="0">
                <a:solidFill>
                  <a:srgbClr val="515151"/>
                </a:solidFill>
                <a:cs typeface="Palatino"/>
              </a:rPr>
              <a:t>Handling Multiple </a:t>
            </a:r>
            <a:r>
              <a:rPr lang="en-US" sz="4000" dirty="0">
                <a:solidFill>
                  <a:srgbClr val="515151"/>
                </a:solidFill>
                <a:cs typeface="Palatino"/>
              </a:rPr>
              <a:t>T</a:t>
            </a:r>
            <a:r>
              <a:rPr lang="en-US" sz="4000" dirty="0" smtClean="0">
                <a:solidFill>
                  <a:srgbClr val="515151"/>
                </a:solidFill>
                <a:cs typeface="Palatino"/>
              </a:rPr>
              <a:t>rack </a:t>
            </a:r>
            <a:r>
              <a:rPr lang="en-US" sz="4000" dirty="0">
                <a:solidFill>
                  <a:srgbClr val="515151"/>
                </a:solidFill>
                <a:cs typeface="Palatino"/>
              </a:rPr>
              <a:t>C</a:t>
            </a:r>
            <a:r>
              <a:rPr lang="en-US" sz="4000" dirty="0" smtClean="0">
                <a:solidFill>
                  <a:srgbClr val="515151"/>
                </a:solidFill>
                <a:cs typeface="Palatino"/>
              </a:rPr>
              <a:t>andidates: First </a:t>
            </a:r>
            <a:r>
              <a:rPr lang="en-US" sz="4000" dirty="0">
                <a:solidFill>
                  <a:srgbClr val="515151"/>
                </a:solidFill>
                <a:cs typeface="Palatino"/>
              </a:rPr>
              <a:t>A</a:t>
            </a:r>
            <a:r>
              <a:rPr lang="en-US" sz="4000" dirty="0" smtClean="0">
                <a:solidFill>
                  <a:srgbClr val="515151"/>
                </a:solidFill>
                <a:cs typeface="Palatino"/>
              </a:rPr>
              <a:t>pproach</a:t>
            </a:r>
            <a:endParaRPr lang="en-US" sz="4000" dirty="0"/>
          </a:p>
        </p:txBody>
      </p:sp>
      <p:sp>
        <p:nvSpPr>
          <p:cNvPr id="4" name="Rectangle 3"/>
          <p:cNvSpPr/>
          <p:nvPr/>
        </p:nvSpPr>
        <p:spPr>
          <a:xfrm>
            <a:off x="4645919" y="5181600"/>
            <a:ext cx="2895600" cy="381000"/>
          </a:xfrm>
          <a:prstGeom prst="rect">
            <a:avLst/>
          </a:prstGeom>
          <a:noFill/>
          <a:ln>
            <a:solidFill>
              <a:srgbClr val="5151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515151"/>
                </a:solidFill>
              </a:rPr>
              <a:t>propagate candidate to layer</a:t>
            </a:r>
          </a:p>
        </p:txBody>
      </p:sp>
      <p:sp>
        <p:nvSpPr>
          <p:cNvPr id="5" name="Rectangle 4"/>
          <p:cNvSpPr/>
          <p:nvPr/>
        </p:nvSpPr>
        <p:spPr>
          <a:xfrm>
            <a:off x="4836419" y="4495800"/>
            <a:ext cx="2514600" cy="381000"/>
          </a:xfrm>
          <a:prstGeom prst="rect">
            <a:avLst/>
          </a:prstGeom>
          <a:noFill/>
          <a:ln>
            <a:solidFill>
              <a:srgbClr val="5151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515151"/>
                </a:solidFill>
              </a:rPr>
              <a:t>loop over hits in window</a:t>
            </a:r>
          </a:p>
        </p:txBody>
      </p:sp>
      <p:sp>
        <p:nvSpPr>
          <p:cNvPr id="6" name="Rectangle 5"/>
          <p:cNvSpPr/>
          <p:nvPr/>
        </p:nvSpPr>
        <p:spPr>
          <a:xfrm>
            <a:off x="5447319" y="3787769"/>
            <a:ext cx="1295400" cy="381000"/>
          </a:xfrm>
          <a:prstGeom prst="rect">
            <a:avLst/>
          </a:prstGeom>
          <a:noFill/>
          <a:ln>
            <a:solidFill>
              <a:srgbClr val="5151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515151"/>
                </a:solidFill>
              </a:rPr>
              <a:t>test </a:t>
            </a:r>
            <a:r>
              <a:rPr lang="el-GR" dirty="0">
                <a:solidFill>
                  <a:srgbClr val="515151"/>
                </a:solidFill>
              </a:rPr>
              <a:t>χ</a:t>
            </a:r>
            <a:r>
              <a:rPr lang="en-US" baseline="30000" dirty="0">
                <a:solidFill>
                  <a:srgbClr val="515151"/>
                </a:solidFill>
              </a:rPr>
              <a:t>2</a:t>
            </a:r>
            <a:r>
              <a:rPr lang="en-US" dirty="0">
                <a:solidFill>
                  <a:srgbClr val="515151"/>
                </a:solidFill>
              </a:rPr>
              <a:t> &lt; cut</a:t>
            </a:r>
          </a:p>
        </p:txBody>
      </p:sp>
      <p:sp>
        <p:nvSpPr>
          <p:cNvPr id="7" name="Rectangle 6"/>
          <p:cNvSpPr/>
          <p:nvPr/>
        </p:nvSpPr>
        <p:spPr>
          <a:xfrm>
            <a:off x="5359760" y="2701485"/>
            <a:ext cx="1472481" cy="381000"/>
          </a:xfrm>
          <a:prstGeom prst="rect">
            <a:avLst/>
          </a:prstGeom>
          <a:noFill/>
          <a:ln>
            <a:solidFill>
              <a:srgbClr val="5151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515151"/>
                </a:solidFill>
              </a:rPr>
              <a:t>go to next hit</a:t>
            </a:r>
          </a:p>
        </p:txBody>
      </p:sp>
      <p:sp>
        <p:nvSpPr>
          <p:cNvPr id="8" name="Rectangle 7"/>
          <p:cNvSpPr/>
          <p:nvPr/>
        </p:nvSpPr>
        <p:spPr>
          <a:xfrm>
            <a:off x="4944401" y="1311265"/>
            <a:ext cx="2303199" cy="609600"/>
          </a:xfrm>
          <a:prstGeom prst="rect">
            <a:avLst/>
          </a:prstGeom>
          <a:noFill/>
          <a:ln>
            <a:solidFill>
              <a:srgbClr val="5151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515151"/>
                </a:solidFill>
              </a:rPr>
              <a:t>sort temp vector, and</a:t>
            </a:r>
          </a:p>
          <a:p>
            <a:pPr algn="ctr"/>
            <a:r>
              <a:rPr lang="en-US" dirty="0">
                <a:solidFill>
                  <a:srgbClr val="515151"/>
                </a:solidFill>
              </a:rPr>
              <a:t>clean copies &gt; N</a:t>
            </a:r>
          </a:p>
        </p:txBody>
      </p:sp>
      <p:cxnSp>
        <p:nvCxnSpPr>
          <p:cNvPr id="9" name="Straight Arrow Connector 8"/>
          <p:cNvCxnSpPr>
            <a:stCxn id="37" idx="0"/>
            <a:endCxn id="39" idx="2"/>
          </p:cNvCxnSpPr>
          <p:nvPr/>
        </p:nvCxnSpPr>
        <p:spPr>
          <a:xfrm flipV="1">
            <a:off x="6093719" y="4876800"/>
            <a:ext cx="0" cy="304800"/>
          </a:xfrm>
          <a:prstGeom prst="straightConnector1">
            <a:avLst/>
          </a:prstGeom>
          <a:ln>
            <a:solidFill>
              <a:srgbClr val="51515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39" idx="0"/>
            <a:endCxn id="40" idx="2"/>
          </p:cNvCxnSpPr>
          <p:nvPr/>
        </p:nvCxnSpPr>
        <p:spPr>
          <a:xfrm flipV="1">
            <a:off x="6093719" y="4168770"/>
            <a:ext cx="1300" cy="327031"/>
          </a:xfrm>
          <a:prstGeom prst="straightConnector1">
            <a:avLst/>
          </a:prstGeom>
          <a:ln>
            <a:solidFill>
              <a:srgbClr val="51515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40" idx="0"/>
            <a:endCxn id="41" idx="2"/>
          </p:cNvCxnSpPr>
          <p:nvPr/>
        </p:nvCxnSpPr>
        <p:spPr>
          <a:xfrm flipV="1">
            <a:off x="6095020" y="3082485"/>
            <a:ext cx="981" cy="705284"/>
          </a:xfrm>
          <a:prstGeom prst="straightConnector1">
            <a:avLst/>
          </a:prstGeom>
          <a:ln>
            <a:solidFill>
              <a:srgbClr val="B31B1B"/>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40" idx="3"/>
          </p:cNvCxnSpPr>
          <p:nvPr/>
        </p:nvCxnSpPr>
        <p:spPr>
          <a:xfrm flipV="1">
            <a:off x="6742719" y="3657601"/>
            <a:ext cx="526322" cy="320669"/>
          </a:xfrm>
          <a:prstGeom prst="straightConnector1">
            <a:avLst/>
          </a:prstGeom>
          <a:ln>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endCxn id="41" idx="3"/>
          </p:cNvCxnSpPr>
          <p:nvPr/>
        </p:nvCxnSpPr>
        <p:spPr>
          <a:xfrm flipH="1" flipV="1">
            <a:off x="6832241" y="2891986"/>
            <a:ext cx="415359" cy="308415"/>
          </a:xfrm>
          <a:prstGeom prst="straightConnector1">
            <a:avLst/>
          </a:prstGeom>
          <a:ln>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41" idx="0"/>
            <a:endCxn id="44" idx="2"/>
          </p:cNvCxnSpPr>
          <p:nvPr/>
        </p:nvCxnSpPr>
        <p:spPr>
          <a:xfrm flipV="1">
            <a:off x="6096000" y="1920865"/>
            <a:ext cx="0" cy="780620"/>
          </a:xfrm>
          <a:prstGeom prst="straightConnector1">
            <a:avLst/>
          </a:prstGeom>
          <a:ln>
            <a:solidFill>
              <a:srgbClr val="51515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37" idx="2"/>
          </p:cNvCxnSpPr>
          <p:nvPr/>
        </p:nvCxnSpPr>
        <p:spPr>
          <a:xfrm flipV="1">
            <a:off x="6093719" y="5562601"/>
            <a:ext cx="0" cy="588951"/>
          </a:xfrm>
          <a:prstGeom prst="straightConnector1">
            <a:avLst/>
          </a:prstGeom>
          <a:ln>
            <a:solidFill>
              <a:srgbClr val="51515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962400" y="1600201"/>
            <a:ext cx="0" cy="4551351"/>
          </a:xfrm>
          <a:prstGeom prst="line">
            <a:avLst/>
          </a:prstGeom>
          <a:ln>
            <a:solidFill>
              <a:srgbClr val="51515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44" idx="1"/>
          </p:cNvCxnSpPr>
          <p:nvPr/>
        </p:nvCxnSpPr>
        <p:spPr>
          <a:xfrm flipH="1">
            <a:off x="3962400" y="1616065"/>
            <a:ext cx="982000" cy="0"/>
          </a:xfrm>
          <a:prstGeom prst="line">
            <a:avLst/>
          </a:prstGeom>
          <a:ln>
            <a:solidFill>
              <a:srgbClr val="51515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41" idx="1"/>
          </p:cNvCxnSpPr>
          <p:nvPr/>
        </p:nvCxnSpPr>
        <p:spPr>
          <a:xfrm flipH="1">
            <a:off x="5105401" y="2891985"/>
            <a:ext cx="254359" cy="0"/>
          </a:xfrm>
          <a:prstGeom prst="line">
            <a:avLst/>
          </a:prstGeom>
          <a:ln>
            <a:solidFill>
              <a:srgbClr val="51515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105400" y="2891985"/>
            <a:ext cx="0" cy="1086284"/>
          </a:xfrm>
          <a:prstGeom prst="line">
            <a:avLst/>
          </a:prstGeom>
          <a:ln>
            <a:solidFill>
              <a:srgbClr val="515151"/>
            </a:solidFill>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40" idx="1"/>
          </p:cNvCxnSpPr>
          <p:nvPr/>
        </p:nvCxnSpPr>
        <p:spPr>
          <a:xfrm>
            <a:off x="5099561" y="3978269"/>
            <a:ext cx="347758" cy="0"/>
          </a:xfrm>
          <a:prstGeom prst="straightConnector1">
            <a:avLst/>
          </a:prstGeom>
          <a:ln>
            <a:solidFill>
              <a:srgbClr val="51515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715001" y="3352801"/>
            <a:ext cx="407859" cy="307777"/>
          </a:xfrm>
          <a:prstGeom prst="rect">
            <a:avLst/>
          </a:prstGeom>
          <a:noFill/>
        </p:spPr>
        <p:txBody>
          <a:bodyPr wrap="none" rtlCol="0">
            <a:spAutoFit/>
          </a:bodyPr>
          <a:lstStyle/>
          <a:p>
            <a:r>
              <a:rPr lang="en-US" sz="1400" dirty="0">
                <a:solidFill>
                  <a:srgbClr val="B31B1B"/>
                </a:solidFill>
              </a:rPr>
              <a:t>fail</a:t>
            </a:r>
          </a:p>
        </p:txBody>
      </p:sp>
      <p:sp>
        <p:nvSpPr>
          <p:cNvPr id="22" name="TextBox 21"/>
          <p:cNvSpPr txBox="1"/>
          <p:nvPr/>
        </p:nvSpPr>
        <p:spPr>
          <a:xfrm>
            <a:off x="6888841" y="3764037"/>
            <a:ext cx="505429" cy="307777"/>
          </a:xfrm>
          <a:prstGeom prst="rect">
            <a:avLst/>
          </a:prstGeom>
          <a:noFill/>
        </p:spPr>
        <p:txBody>
          <a:bodyPr wrap="none" rtlCol="0">
            <a:spAutoFit/>
          </a:bodyPr>
          <a:lstStyle/>
          <a:p>
            <a:r>
              <a:rPr lang="en-US" sz="1400" dirty="0">
                <a:solidFill>
                  <a:srgbClr val="008000"/>
                </a:solidFill>
              </a:rPr>
              <a:t>pass</a:t>
            </a:r>
          </a:p>
        </p:txBody>
      </p:sp>
      <p:sp>
        <p:nvSpPr>
          <p:cNvPr id="23" name="TextBox 22"/>
          <p:cNvSpPr txBox="1"/>
          <p:nvPr/>
        </p:nvSpPr>
        <p:spPr>
          <a:xfrm>
            <a:off x="3491486" y="1132127"/>
            <a:ext cx="1508042" cy="523220"/>
          </a:xfrm>
          <a:prstGeom prst="rect">
            <a:avLst/>
          </a:prstGeom>
          <a:noFill/>
        </p:spPr>
        <p:txBody>
          <a:bodyPr wrap="none" rtlCol="0">
            <a:spAutoFit/>
          </a:bodyPr>
          <a:lstStyle/>
          <a:p>
            <a:pPr algn="ctr"/>
            <a:r>
              <a:rPr lang="en-US" sz="1400" dirty="0"/>
              <a:t>candidates ready  </a:t>
            </a:r>
          </a:p>
          <a:p>
            <a:pPr algn="ctr"/>
            <a:r>
              <a:rPr lang="en-US" sz="1400" dirty="0"/>
              <a:t>for next layer</a:t>
            </a:r>
          </a:p>
        </p:txBody>
      </p:sp>
      <p:sp>
        <p:nvSpPr>
          <p:cNvPr id="24" name="TextBox 23"/>
          <p:cNvSpPr txBox="1"/>
          <p:nvPr/>
        </p:nvSpPr>
        <p:spPr>
          <a:xfrm>
            <a:off x="6096000" y="2045493"/>
            <a:ext cx="1828800" cy="523220"/>
          </a:xfrm>
          <a:prstGeom prst="rect">
            <a:avLst/>
          </a:prstGeom>
          <a:noFill/>
        </p:spPr>
        <p:txBody>
          <a:bodyPr wrap="square" rtlCol="0">
            <a:spAutoFit/>
          </a:bodyPr>
          <a:lstStyle/>
          <a:p>
            <a:pPr algn="ctr"/>
            <a:r>
              <a:rPr lang="en-US" sz="1400" dirty="0"/>
              <a:t>all candidates in layer </a:t>
            </a:r>
          </a:p>
          <a:p>
            <a:pPr algn="ctr"/>
            <a:r>
              <a:rPr lang="en-US" sz="1400" dirty="0"/>
              <a:t>for all seeds processed</a:t>
            </a:r>
          </a:p>
        </p:txBody>
      </p:sp>
      <p:sp>
        <p:nvSpPr>
          <p:cNvPr id="25" name="Rectangle 24"/>
          <p:cNvSpPr/>
          <p:nvPr/>
        </p:nvSpPr>
        <p:spPr>
          <a:xfrm>
            <a:off x="8099703" y="4442936"/>
            <a:ext cx="3146267" cy="1477328"/>
          </a:xfrm>
          <a:prstGeom prst="rect">
            <a:avLst/>
          </a:prstGeom>
          <a:ln>
            <a:solidFill>
              <a:schemeClr val="accent6">
                <a:lumMod val="75000"/>
              </a:schemeClr>
            </a:solidFill>
          </a:ln>
        </p:spPr>
        <p:txBody>
          <a:bodyPr wrap="square">
            <a:spAutoFit/>
          </a:bodyPr>
          <a:lstStyle/>
          <a:p>
            <a:r>
              <a:rPr lang="en-US" b="1" dirty="0">
                <a:solidFill>
                  <a:srgbClr val="515151"/>
                </a:solidFill>
                <a:latin typeface="Calibri"/>
                <a:cs typeface="Calibri"/>
              </a:rPr>
              <a:t>N.B.</a:t>
            </a:r>
            <a:r>
              <a:rPr lang="en-US" dirty="0">
                <a:solidFill>
                  <a:srgbClr val="515151"/>
                </a:solidFill>
              </a:rPr>
              <a:t> When processing tracks in parallel with </a:t>
            </a:r>
            <a:r>
              <a:rPr lang="en-US" dirty="0" err="1">
                <a:solidFill>
                  <a:srgbClr val="515151"/>
                </a:solidFill>
              </a:rPr>
              <a:t>Matriplex</a:t>
            </a:r>
            <a:r>
              <a:rPr lang="en-US" dirty="0">
                <a:solidFill>
                  <a:srgbClr val="515151"/>
                </a:solidFill>
              </a:rPr>
              <a:t>, copy + update forces other processes to wait!  </a:t>
            </a:r>
            <a:endParaRPr lang="en-US" dirty="0" smtClean="0">
              <a:solidFill>
                <a:srgbClr val="515151"/>
              </a:solidFill>
            </a:endParaRPr>
          </a:p>
          <a:p>
            <a:r>
              <a:rPr lang="en-US" dirty="0" smtClean="0">
                <a:solidFill>
                  <a:srgbClr val="515151"/>
                </a:solidFill>
                <a:sym typeface="Wingdings"/>
              </a:rPr>
              <a:t> We need an other approach</a:t>
            </a:r>
            <a:endParaRPr lang="en-US" dirty="0">
              <a:solidFill>
                <a:srgbClr val="515151"/>
              </a:solidFill>
            </a:endParaRPr>
          </a:p>
        </p:txBody>
      </p:sp>
      <p:sp>
        <p:nvSpPr>
          <p:cNvPr id="26" name="Rectangle 25"/>
          <p:cNvSpPr/>
          <p:nvPr/>
        </p:nvSpPr>
        <p:spPr>
          <a:xfrm>
            <a:off x="7269241" y="2980882"/>
            <a:ext cx="2271824" cy="876300"/>
          </a:xfrm>
          <a:prstGeom prst="rect">
            <a:avLst/>
          </a:prstGeom>
          <a:no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515151"/>
                </a:solidFill>
              </a:rPr>
              <a:t>copy candidate</a:t>
            </a:r>
          </a:p>
          <a:p>
            <a:pPr algn="ctr"/>
            <a:r>
              <a:rPr lang="en-US" dirty="0">
                <a:solidFill>
                  <a:srgbClr val="515151"/>
                </a:solidFill>
              </a:rPr>
              <a:t>update with hit</a:t>
            </a:r>
          </a:p>
          <a:p>
            <a:pPr algn="ctr"/>
            <a:r>
              <a:rPr lang="en-US" dirty="0">
                <a:solidFill>
                  <a:srgbClr val="515151"/>
                </a:solidFill>
              </a:rPr>
              <a:t>push into temp vector</a:t>
            </a:r>
          </a:p>
        </p:txBody>
      </p:sp>
      <p:cxnSp>
        <p:nvCxnSpPr>
          <p:cNvPr id="27" name="Straight Connector 26"/>
          <p:cNvCxnSpPr/>
          <p:nvPr/>
        </p:nvCxnSpPr>
        <p:spPr>
          <a:xfrm>
            <a:off x="3962400" y="6151551"/>
            <a:ext cx="2127930" cy="0"/>
          </a:xfrm>
          <a:prstGeom prst="line">
            <a:avLst/>
          </a:prstGeom>
          <a:ln>
            <a:solidFill>
              <a:srgbClr val="51515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604255" y="6032792"/>
            <a:ext cx="22378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1591027" y="4700218"/>
            <a:ext cx="22378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1604255" y="4558399"/>
            <a:ext cx="271357" cy="271357"/>
          </a:xfrm>
          <a:prstGeom prst="ellipse">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007439" y="4556865"/>
            <a:ext cx="271357" cy="271357"/>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2689924" y="4551647"/>
            <a:ext cx="271357" cy="271357"/>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331701" y="4547385"/>
            <a:ext cx="271357" cy="271357"/>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678482" y="5880195"/>
            <a:ext cx="271357" cy="271357"/>
          </a:xfrm>
          <a:prstGeom prst="ellipse">
            <a:avLst/>
          </a:prstGeom>
          <a:solidFill>
            <a:srgbClr val="66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Up Arrow 34"/>
          <p:cNvSpPr/>
          <p:nvPr/>
        </p:nvSpPr>
        <p:spPr>
          <a:xfrm>
            <a:off x="2593714" y="4920650"/>
            <a:ext cx="419920" cy="847764"/>
          </a:xfrm>
          <a:prstGeom prst="upArrow">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Double Bracket 35"/>
          <p:cNvSpPr/>
          <p:nvPr/>
        </p:nvSpPr>
        <p:spPr>
          <a:xfrm>
            <a:off x="1947753" y="4231763"/>
            <a:ext cx="1686263" cy="950856"/>
          </a:xfrm>
          <a:prstGeom prst="bracketPair">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TextBox 36"/>
          <p:cNvSpPr txBox="1"/>
          <p:nvPr/>
        </p:nvSpPr>
        <p:spPr>
          <a:xfrm>
            <a:off x="2294714" y="4467369"/>
            <a:ext cx="468022" cy="369332"/>
          </a:xfrm>
          <a:prstGeom prst="rect">
            <a:avLst/>
          </a:prstGeom>
          <a:noFill/>
          <a:effectLst/>
        </p:spPr>
        <p:txBody>
          <a:bodyPr wrap="none" rtlCol="0">
            <a:spAutoFit/>
          </a:bodyPr>
          <a:lstStyle/>
          <a:p>
            <a:r>
              <a:rPr lang="el-GR" dirty="0"/>
              <a:t>χ</a:t>
            </a:r>
            <a:r>
              <a:rPr lang="en-US" baseline="30000" dirty="0"/>
              <a:t>2</a:t>
            </a:r>
            <a:r>
              <a:rPr lang="en-US" dirty="0"/>
              <a:t>?</a:t>
            </a:r>
          </a:p>
        </p:txBody>
      </p:sp>
      <p:sp>
        <p:nvSpPr>
          <p:cNvPr id="38" name="TextBox 37"/>
          <p:cNvSpPr txBox="1"/>
          <p:nvPr/>
        </p:nvSpPr>
        <p:spPr>
          <a:xfrm>
            <a:off x="2657727" y="4459699"/>
            <a:ext cx="468022" cy="369332"/>
          </a:xfrm>
          <a:prstGeom prst="rect">
            <a:avLst/>
          </a:prstGeom>
          <a:noFill/>
          <a:effectLst/>
        </p:spPr>
        <p:txBody>
          <a:bodyPr wrap="none" rtlCol="0">
            <a:spAutoFit/>
          </a:bodyPr>
          <a:lstStyle/>
          <a:p>
            <a:r>
              <a:rPr lang="el-GR" dirty="0"/>
              <a:t>χ</a:t>
            </a:r>
            <a:r>
              <a:rPr lang="en-US" baseline="30000" dirty="0"/>
              <a:t>2</a:t>
            </a:r>
            <a:r>
              <a:rPr lang="en-US" dirty="0"/>
              <a:t>?</a:t>
            </a:r>
          </a:p>
        </p:txBody>
      </p:sp>
      <p:sp>
        <p:nvSpPr>
          <p:cNvPr id="39" name="TextBox 38"/>
          <p:cNvSpPr txBox="1"/>
          <p:nvPr/>
        </p:nvSpPr>
        <p:spPr>
          <a:xfrm>
            <a:off x="1911927" y="4168769"/>
            <a:ext cx="507245" cy="369332"/>
          </a:xfrm>
          <a:prstGeom prst="rect">
            <a:avLst/>
          </a:prstGeom>
          <a:noFill/>
          <a:effectLst/>
        </p:spPr>
        <p:txBody>
          <a:bodyPr wrap="none" rtlCol="0">
            <a:spAutoFit/>
          </a:bodyPr>
          <a:lstStyle/>
          <a:p>
            <a:r>
              <a:rPr lang="en-US" dirty="0">
                <a:solidFill>
                  <a:srgbClr val="B31B1B"/>
                </a:solidFill>
              </a:rPr>
              <a:t>Fail</a:t>
            </a:r>
          </a:p>
        </p:txBody>
      </p:sp>
      <p:sp>
        <p:nvSpPr>
          <p:cNvPr id="40" name="TextBox 39"/>
          <p:cNvSpPr txBox="1"/>
          <p:nvPr/>
        </p:nvSpPr>
        <p:spPr>
          <a:xfrm>
            <a:off x="1947752" y="4459840"/>
            <a:ext cx="468022" cy="369332"/>
          </a:xfrm>
          <a:prstGeom prst="rect">
            <a:avLst/>
          </a:prstGeom>
          <a:noFill/>
          <a:effectLst/>
        </p:spPr>
        <p:txBody>
          <a:bodyPr wrap="none" rtlCol="0">
            <a:spAutoFit/>
          </a:bodyPr>
          <a:lstStyle/>
          <a:p>
            <a:r>
              <a:rPr lang="el-GR" dirty="0"/>
              <a:t>χ</a:t>
            </a:r>
            <a:r>
              <a:rPr lang="en-US" baseline="30000" dirty="0"/>
              <a:t>2</a:t>
            </a:r>
            <a:r>
              <a:rPr lang="en-US" dirty="0"/>
              <a:t>?</a:t>
            </a:r>
          </a:p>
        </p:txBody>
      </p:sp>
      <p:sp>
        <p:nvSpPr>
          <p:cNvPr id="41" name="TextBox 40"/>
          <p:cNvSpPr txBox="1"/>
          <p:nvPr/>
        </p:nvSpPr>
        <p:spPr>
          <a:xfrm>
            <a:off x="2210656" y="4168769"/>
            <a:ext cx="595047" cy="369332"/>
          </a:xfrm>
          <a:prstGeom prst="rect">
            <a:avLst/>
          </a:prstGeom>
          <a:noFill/>
          <a:effectLst/>
        </p:spPr>
        <p:txBody>
          <a:bodyPr wrap="none" rtlCol="0">
            <a:spAutoFit/>
          </a:bodyPr>
          <a:lstStyle/>
          <a:p>
            <a:r>
              <a:rPr lang="en-US" dirty="0">
                <a:solidFill>
                  <a:srgbClr val="008000"/>
                </a:solidFill>
              </a:rPr>
              <a:t>Pass</a:t>
            </a:r>
          </a:p>
        </p:txBody>
      </p:sp>
      <p:sp>
        <p:nvSpPr>
          <p:cNvPr id="42" name="TextBox 41"/>
          <p:cNvSpPr txBox="1"/>
          <p:nvPr/>
        </p:nvSpPr>
        <p:spPr>
          <a:xfrm>
            <a:off x="2547590" y="4178204"/>
            <a:ext cx="595047" cy="369332"/>
          </a:xfrm>
          <a:prstGeom prst="rect">
            <a:avLst/>
          </a:prstGeom>
          <a:noFill/>
          <a:effectLst/>
        </p:spPr>
        <p:txBody>
          <a:bodyPr wrap="none" rtlCol="0">
            <a:spAutoFit/>
          </a:bodyPr>
          <a:lstStyle/>
          <a:p>
            <a:r>
              <a:rPr lang="en-US" dirty="0">
                <a:solidFill>
                  <a:srgbClr val="008000"/>
                </a:solidFill>
              </a:rPr>
              <a:t>Pass</a:t>
            </a:r>
          </a:p>
        </p:txBody>
      </p:sp>
      <p:sp>
        <p:nvSpPr>
          <p:cNvPr id="43" name="Up Arrow 42"/>
          <p:cNvSpPr/>
          <p:nvPr/>
        </p:nvSpPr>
        <p:spPr>
          <a:xfrm>
            <a:off x="2676028" y="5340602"/>
            <a:ext cx="267275" cy="539593"/>
          </a:xfrm>
          <a:prstGeom prst="upArrow">
            <a:avLst/>
          </a:prstGeom>
          <a:solidFill>
            <a:srgbClr val="660066"/>
          </a:solid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2530193" y="3536181"/>
            <a:ext cx="271357" cy="271357"/>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Plus 44"/>
          <p:cNvSpPr/>
          <p:nvPr/>
        </p:nvSpPr>
        <p:spPr>
          <a:xfrm>
            <a:off x="2358871" y="3609755"/>
            <a:ext cx="155251" cy="155251"/>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Up Arrow 45"/>
          <p:cNvSpPr/>
          <p:nvPr/>
        </p:nvSpPr>
        <p:spPr>
          <a:xfrm>
            <a:off x="2007438" y="3185872"/>
            <a:ext cx="419920" cy="847764"/>
          </a:xfrm>
          <a:prstGeom prst="upArrow">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Equal 46"/>
          <p:cNvSpPr/>
          <p:nvPr/>
        </p:nvSpPr>
        <p:spPr>
          <a:xfrm>
            <a:off x="2827704" y="3596968"/>
            <a:ext cx="193094" cy="193094"/>
          </a:xfrm>
          <a:prstGeom prst="mathEqual">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Up Arrow 47"/>
          <p:cNvSpPr/>
          <p:nvPr/>
        </p:nvSpPr>
        <p:spPr>
          <a:xfrm>
            <a:off x="3036797" y="3402063"/>
            <a:ext cx="267275" cy="539593"/>
          </a:xfrm>
          <a:prstGeom prst="upArrow">
            <a:avLst/>
          </a:prstGeom>
          <a:solidFill>
            <a:srgbClr val="FFFF00"/>
          </a:solid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540349" y="3547476"/>
            <a:ext cx="271357" cy="271357"/>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Plus 49"/>
          <p:cNvSpPr/>
          <p:nvPr/>
        </p:nvSpPr>
        <p:spPr>
          <a:xfrm>
            <a:off x="2358871" y="3618266"/>
            <a:ext cx="155251" cy="155251"/>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Up Arrow 50"/>
          <p:cNvSpPr/>
          <p:nvPr/>
        </p:nvSpPr>
        <p:spPr>
          <a:xfrm>
            <a:off x="2009790" y="3200400"/>
            <a:ext cx="419920" cy="847764"/>
          </a:xfrm>
          <a:prstGeom prst="upArrow">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Equal 51"/>
          <p:cNvSpPr/>
          <p:nvPr/>
        </p:nvSpPr>
        <p:spPr>
          <a:xfrm>
            <a:off x="2811705" y="3618265"/>
            <a:ext cx="193094" cy="193094"/>
          </a:xfrm>
          <a:prstGeom prst="mathEqual">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3" name="Up Arrow 52"/>
          <p:cNvSpPr/>
          <p:nvPr/>
        </p:nvSpPr>
        <p:spPr>
          <a:xfrm>
            <a:off x="3039149" y="3416633"/>
            <a:ext cx="267275" cy="539593"/>
          </a:xfrm>
          <a:prstGeom prst="upArrow">
            <a:avLst/>
          </a:prstGeom>
          <a:solidFill>
            <a:srgbClr val="008000"/>
          </a:solid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Up Arrow 53"/>
          <p:cNvSpPr/>
          <p:nvPr/>
        </p:nvSpPr>
        <p:spPr>
          <a:xfrm>
            <a:off x="2084470" y="2380302"/>
            <a:ext cx="267275" cy="539593"/>
          </a:xfrm>
          <a:prstGeom prst="upArrow">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Up Arrow 54"/>
          <p:cNvSpPr/>
          <p:nvPr/>
        </p:nvSpPr>
        <p:spPr>
          <a:xfrm>
            <a:off x="2943303" y="2369335"/>
            <a:ext cx="267275" cy="539593"/>
          </a:xfrm>
          <a:prstGeom prst="upArrow">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Multiply 55"/>
          <p:cNvSpPr/>
          <p:nvPr/>
        </p:nvSpPr>
        <p:spPr>
          <a:xfrm>
            <a:off x="2778090" y="2410696"/>
            <a:ext cx="603862" cy="581578"/>
          </a:xfrm>
          <a:prstGeom prst="mathMultiply">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Up Arrow 56"/>
          <p:cNvSpPr/>
          <p:nvPr/>
        </p:nvSpPr>
        <p:spPr>
          <a:xfrm>
            <a:off x="2516474" y="2361357"/>
            <a:ext cx="267275" cy="539593"/>
          </a:xfrm>
          <a:prstGeom prst="upArrow">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Up Arrow 57"/>
          <p:cNvSpPr/>
          <p:nvPr/>
        </p:nvSpPr>
        <p:spPr>
          <a:xfrm>
            <a:off x="2086349" y="2378812"/>
            <a:ext cx="267275" cy="539593"/>
          </a:xfrm>
          <a:prstGeom prst="upArrow">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Double Brace 58"/>
          <p:cNvSpPr/>
          <p:nvPr/>
        </p:nvSpPr>
        <p:spPr>
          <a:xfrm>
            <a:off x="1896662" y="2200221"/>
            <a:ext cx="1686263" cy="911010"/>
          </a:xfrm>
          <a:prstGeom prst="bracePair">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Oval 59"/>
          <p:cNvSpPr/>
          <p:nvPr/>
        </p:nvSpPr>
        <p:spPr>
          <a:xfrm>
            <a:off x="3027228" y="4558399"/>
            <a:ext cx="271357" cy="271357"/>
          </a:xfrm>
          <a:prstGeom prst="ellipse">
            <a:avLst/>
          </a:prstGeom>
          <a:solidFill>
            <a:srgbClr val="CCFF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2998960" y="4457892"/>
            <a:ext cx="468022" cy="369332"/>
          </a:xfrm>
          <a:prstGeom prst="rect">
            <a:avLst/>
          </a:prstGeom>
          <a:noFill/>
          <a:effectLst/>
        </p:spPr>
        <p:txBody>
          <a:bodyPr wrap="none" rtlCol="0">
            <a:spAutoFit/>
          </a:bodyPr>
          <a:lstStyle/>
          <a:p>
            <a:r>
              <a:rPr lang="el-GR" dirty="0"/>
              <a:t>χ</a:t>
            </a:r>
            <a:r>
              <a:rPr lang="en-US" baseline="30000" dirty="0"/>
              <a:t>2</a:t>
            </a:r>
            <a:r>
              <a:rPr lang="en-US" dirty="0"/>
              <a:t>?</a:t>
            </a:r>
          </a:p>
        </p:txBody>
      </p:sp>
      <p:sp>
        <p:nvSpPr>
          <p:cNvPr id="62" name="TextBox 61"/>
          <p:cNvSpPr txBox="1"/>
          <p:nvPr/>
        </p:nvSpPr>
        <p:spPr>
          <a:xfrm>
            <a:off x="2950123" y="4186444"/>
            <a:ext cx="595047" cy="369332"/>
          </a:xfrm>
          <a:prstGeom prst="rect">
            <a:avLst/>
          </a:prstGeom>
          <a:noFill/>
          <a:effectLst/>
        </p:spPr>
        <p:txBody>
          <a:bodyPr wrap="none" rtlCol="0">
            <a:spAutoFit/>
          </a:bodyPr>
          <a:lstStyle/>
          <a:p>
            <a:r>
              <a:rPr lang="en-US" dirty="0">
                <a:solidFill>
                  <a:srgbClr val="008000"/>
                </a:solidFill>
              </a:rPr>
              <a:t>Pass</a:t>
            </a:r>
          </a:p>
        </p:txBody>
      </p:sp>
      <p:sp>
        <p:nvSpPr>
          <p:cNvPr id="63" name="Oval 62"/>
          <p:cNvSpPr/>
          <p:nvPr/>
        </p:nvSpPr>
        <p:spPr>
          <a:xfrm>
            <a:off x="2537936" y="3547476"/>
            <a:ext cx="271357" cy="271357"/>
          </a:xfrm>
          <a:prstGeom prst="ellipse">
            <a:avLst/>
          </a:prstGeom>
          <a:solidFill>
            <a:srgbClr val="CCFF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Plus 63"/>
          <p:cNvSpPr/>
          <p:nvPr/>
        </p:nvSpPr>
        <p:spPr>
          <a:xfrm>
            <a:off x="2361223" y="3623412"/>
            <a:ext cx="155251" cy="155251"/>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Up Arrow 64"/>
          <p:cNvSpPr/>
          <p:nvPr/>
        </p:nvSpPr>
        <p:spPr>
          <a:xfrm>
            <a:off x="1995854" y="3200400"/>
            <a:ext cx="419920" cy="847764"/>
          </a:xfrm>
          <a:prstGeom prst="upArrow">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Equal 65"/>
          <p:cNvSpPr/>
          <p:nvPr/>
        </p:nvSpPr>
        <p:spPr>
          <a:xfrm>
            <a:off x="2823362" y="3618265"/>
            <a:ext cx="193094" cy="193094"/>
          </a:xfrm>
          <a:prstGeom prst="mathEqual">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7" name="Up Arrow 66"/>
          <p:cNvSpPr/>
          <p:nvPr/>
        </p:nvSpPr>
        <p:spPr>
          <a:xfrm>
            <a:off x="3040788" y="3410079"/>
            <a:ext cx="267275" cy="539593"/>
          </a:xfrm>
          <a:prstGeom prst="upArrow">
            <a:avLst/>
          </a:prstGeom>
          <a:solidFill>
            <a:srgbClr val="CCFFCC"/>
          </a:solid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Up Arrow 67"/>
          <p:cNvSpPr/>
          <p:nvPr/>
        </p:nvSpPr>
        <p:spPr>
          <a:xfrm>
            <a:off x="2943303" y="2361357"/>
            <a:ext cx="267275" cy="539593"/>
          </a:xfrm>
          <a:prstGeom prst="upArrow">
            <a:avLst/>
          </a:prstGeom>
          <a:solidFill>
            <a:srgbClr val="CCFFCC"/>
          </a:solid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Up Arrow 68"/>
          <p:cNvSpPr/>
          <p:nvPr/>
        </p:nvSpPr>
        <p:spPr>
          <a:xfrm>
            <a:off x="2512675" y="2361357"/>
            <a:ext cx="267275" cy="539593"/>
          </a:xfrm>
          <a:prstGeom prst="upArrow">
            <a:avLst/>
          </a:prstGeom>
          <a:solidFill>
            <a:srgbClr val="CCFFCC"/>
          </a:solid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2487" y="4550187"/>
            <a:ext cx="271357" cy="271357"/>
          </a:xfrm>
          <a:prstGeom prst="ellipse">
            <a:avLst/>
          </a:prstGeom>
          <a:solidFill>
            <a:srgbClr val="0000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5AACA1C6-9A21-CD49-896D-85E6117B2B19}" type="slidenum">
              <a:rPr lang="en-US" smtClean="0"/>
              <a:t>9</a:t>
            </a:fld>
            <a:endParaRPr lang="en-US"/>
          </a:p>
        </p:txBody>
      </p:sp>
    </p:spTree>
    <p:extLst>
      <p:ext uri="{BB962C8B-B14F-4D97-AF65-F5344CB8AC3E}">
        <p14:creationId xmlns:p14="http://schemas.microsoft.com/office/powerpoint/2010/main" val="71050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subTnLst>
                                    <p:set>
                                      <p:cBhvr override="childStyle">
                                        <p:cTn dur="1" fill="hold" display="0" masterRel="nextClick" afterEffect="1"/>
                                        <p:tgtEl>
                                          <p:spTgt spid="40"/>
                                        </p:tgtEl>
                                        <p:attrNameLst>
                                          <p:attrName>style.visibility</p:attrName>
                                        </p:attrNameLst>
                                      </p:cBhvr>
                                      <p:to>
                                        <p:strVal val="hidden"/>
                                      </p:to>
                                    </p:set>
                                  </p:sub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44"/>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45"/>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46"/>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4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4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7"/>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41"/>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7"/>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49"/>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50"/>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51"/>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52"/>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53"/>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38"/>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42"/>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2"/>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6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7"/>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68"/>
                                        </p:tgtEl>
                                        <p:attrNameLst>
                                          <p:attrName>style.visibility</p:attrName>
                                        </p:attrNameLst>
                                      </p:cBhvr>
                                      <p:to>
                                        <p:strVal val="visible"/>
                                      </p:to>
                                    </p:set>
                                  </p:childTnLst>
                                </p:cTn>
                              </p:par>
                              <p:par>
                                <p:cTn id="139" presetID="1" presetClass="exit" presetSubtype="0" fill="hold" grpId="1" nodeType="withEffect">
                                  <p:stCondLst>
                                    <p:cond delay="0"/>
                                  </p:stCondLst>
                                  <p:childTnLst>
                                    <p:set>
                                      <p:cBhvr>
                                        <p:cTn id="140" dur="1" fill="hold">
                                          <p:stCondLst>
                                            <p:cond delay="0"/>
                                          </p:stCondLst>
                                        </p:cTn>
                                        <p:tgtEl>
                                          <p:spTgt spid="63"/>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64"/>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65"/>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66"/>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67"/>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61"/>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62"/>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54"/>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55"/>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69"/>
                                        </p:tgtEl>
                                        <p:attrNameLst>
                                          <p:attrName>style.visibility</p:attrName>
                                        </p:attrNameLst>
                                      </p:cBhvr>
                                      <p:to>
                                        <p:strVal val="visible"/>
                                      </p:to>
                                    </p:set>
                                  </p:childTnLst>
                                </p:cTn>
                              </p:par>
                              <p:par>
                                <p:cTn id="161" presetID="1" presetClass="exit" presetSubtype="0" fill="hold" grpId="1" nodeType="withEffect">
                                  <p:stCondLst>
                                    <p:cond delay="0"/>
                                  </p:stCondLst>
                                  <p:childTnLst>
                                    <p:set>
                                      <p:cBhvr>
                                        <p:cTn id="162" dur="1" fill="hold">
                                          <p:stCondLst>
                                            <p:cond delay="0"/>
                                          </p:stCondLst>
                                        </p:cTn>
                                        <p:tgtEl>
                                          <p:spTgt spid="57"/>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58"/>
                                        </p:tgtEl>
                                        <p:attrNameLst>
                                          <p:attrName>style.visibility</p:attrName>
                                        </p:attrNameLst>
                                      </p:cBhvr>
                                      <p:to>
                                        <p:strVal val="hidden"/>
                                      </p:to>
                                    </p:set>
                                  </p:childTnLst>
                                </p:cTn>
                              </p:par>
                            </p:childTnLst>
                          </p:cTn>
                        </p:par>
                        <p:par>
                          <p:cTn id="165" fill="hold">
                            <p:stCondLst>
                              <p:cond delay="0"/>
                            </p:stCondLst>
                            <p:childTnLst>
                              <p:par>
                                <p:cTn id="166" presetID="1" presetClass="exit" presetSubtype="0" fill="hold" grpId="1" nodeType="afterEffect">
                                  <p:stCondLst>
                                    <p:cond delay="0"/>
                                  </p:stCondLst>
                                  <p:childTnLst>
                                    <p:set>
                                      <p:cBhvr>
                                        <p:cTn id="167" dur="1" fill="hold">
                                          <p:stCondLst>
                                            <p:cond delay="0"/>
                                          </p:stCondLst>
                                        </p:cTn>
                                        <p:tgtEl>
                                          <p:spTgt spid="68"/>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56"/>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1" presetClass="exit" presetSubtype="0" fill="hold" grpId="1" nodeType="clickEffect">
                                  <p:stCondLst>
                                    <p:cond delay="0"/>
                                  </p:stCondLst>
                                  <p:childTnLst>
                                    <p:set>
                                      <p:cBhvr>
                                        <p:cTn id="175" dur="1" fill="hold">
                                          <p:stCondLst>
                                            <p:cond delay="0"/>
                                          </p:stCondLst>
                                        </p:cTn>
                                        <p:tgtEl>
                                          <p:spTgt spid="55"/>
                                        </p:tgtEl>
                                        <p:attrNameLst>
                                          <p:attrName>style.visibility</p:attrName>
                                        </p:attrNameLst>
                                      </p:cBhvr>
                                      <p:to>
                                        <p:strVal val="hidden"/>
                                      </p:to>
                                    </p:set>
                                  </p:childTnLst>
                                </p:cTn>
                              </p:par>
                              <p:par>
                                <p:cTn id="176" presetID="1" presetClass="exit" presetSubtype="0" fill="hold" grpId="1" nodeType="withEffect">
                                  <p:stCondLst>
                                    <p:cond delay="0"/>
                                  </p:stCondLst>
                                  <p:childTnLst>
                                    <p:set>
                                      <p:cBhvr>
                                        <p:cTn id="177"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7" grpId="0"/>
      <p:bldP spid="37" grpId="1"/>
      <p:bldP spid="38" grpId="0"/>
      <p:bldP spid="38" grpId="1"/>
      <p:bldP spid="39" grpId="0"/>
      <p:bldP spid="40" grpId="0"/>
      <p:bldP spid="41" grpId="0"/>
      <p:bldP spid="41" grpId="1"/>
      <p:bldP spid="42" grpId="0"/>
      <p:bldP spid="42" grpId="1"/>
      <p:bldP spid="43" grpId="0"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5" grpId="0" animBg="1"/>
      <p:bldP spid="55" grpId="1" animBg="1"/>
      <p:bldP spid="56" grpId="0" animBg="1"/>
      <p:bldP spid="56" grpId="1" animBg="1"/>
      <p:bldP spid="57" grpId="0" animBg="1"/>
      <p:bldP spid="57" grpId="1" animBg="1"/>
      <p:bldP spid="58" grpId="0" animBg="1"/>
      <p:bldP spid="58" grpId="1" animBg="1"/>
      <p:bldP spid="59" grpId="0" animBg="1"/>
      <p:bldP spid="60" grpId="0" animBg="1"/>
      <p:bldP spid="61" grpId="0"/>
      <p:bldP spid="61" grpId="1"/>
      <p:bldP spid="62" grpId="0"/>
      <p:bldP spid="62" grpId="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7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1295</TotalTime>
  <Words>2634</Words>
  <Application>Microsoft Macintosh PowerPoint</Application>
  <PresentationFormat>Widescreen</PresentationFormat>
  <Paragraphs>707</Paragraphs>
  <Slides>36</Slides>
  <Notes>16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Avenir Next Medium</vt:lpstr>
      <vt:lpstr>Calibri</vt:lpstr>
      <vt:lpstr>Calibri Light</vt:lpstr>
      <vt:lpstr>Consolas</vt:lpstr>
      <vt:lpstr>Futura</vt:lpstr>
      <vt:lpstr>Gill Sans</vt:lpstr>
      <vt:lpstr>Lucida Grande</vt:lpstr>
      <vt:lpstr>Mangal</vt:lpstr>
      <vt:lpstr>Palatino</vt:lpstr>
      <vt:lpstr>Wingdings</vt:lpstr>
      <vt:lpstr>ヒラギノ角ゴ ProN W3</vt:lpstr>
      <vt:lpstr>Arial</vt:lpstr>
      <vt:lpstr>Office Theme</vt:lpstr>
      <vt:lpstr>Parallelized Kalman-Filter-Based Reconstruction of Particle Tracks on Many-Core Processors and GPUs</vt:lpstr>
      <vt:lpstr>Outline</vt:lpstr>
      <vt:lpstr>Why Parallelizing?</vt:lpstr>
      <vt:lpstr>KF Track Reconstruction </vt:lpstr>
      <vt:lpstr>Experimental Setting</vt:lpstr>
      <vt:lpstr>Selected Parallel Architectures</vt:lpstr>
      <vt:lpstr>Challenges to Parallel Processing</vt:lpstr>
      <vt:lpstr>Matriplex</vt:lpstr>
      <vt:lpstr>Handling Multiple Track Candidates: First Approach</vt:lpstr>
      <vt:lpstr>Optimized handling of multiple candidates: “Clone Engine”</vt:lpstr>
      <vt:lpstr>Track Building: Sandy Bridge and KNC</vt:lpstr>
      <vt:lpstr>GPU: Finding a Suitable Memory Representation</vt:lpstr>
      <vt:lpstr>GPU Porting Strategy: An Incremental Approach</vt:lpstr>
      <vt:lpstr>Fitting: Optimizing Individual Events</vt:lpstr>
      <vt:lpstr>Fitting: Filling up the GPU</vt:lpstr>
      <vt:lpstr>Track Building: GPU Best Hit</vt:lpstr>
      <vt:lpstr>Track Building: Tuning Parameters</vt:lpstr>
      <vt:lpstr>Building with Multiple Candidates: “GPU Clone Engine”</vt:lpstr>
      <vt:lpstr>Building with Multiple Candidates</vt:lpstr>
      <vt:lpstr>Track-based parallelization</vt:lpstr>
      <vt:lpstr>Track Building: Initial Performance</vt:lpstr>
      <vt:lpstr>Data Transfer Optimization</vt:lpstr>
      <vt:lpstr>Clone Engine: Timeline</vt:lpstr>
      <vt:lpstr>Transfer segmentation / Hierarchical data structure</vt:lpstr>
      <vt:lpstr>Temporary Array</vt:lpstr>
      <vt:lpstr>Timeline after transfer bundling</vt:lpstr>
      <vt:lpstr>Going Fortran (≤ 77)</vt:lpstr>
      <vt:lpstr>Going back from Fortran</vt:lpstr>
      <vt:lpstr>Timeline after Fortran (1 CPU Thread</vt:lpstr>
      <vt:lpstr>Does it allow events to overlap? </vt:lpstr>
      <vt:lpstr> GPU Parallelization Tracks vs. Seeds</vt:lpstr>
      <vt:lpstr>Seed-based parallelization</vt:lpstr>
      <vt:lpstr>Track-based / Seed-based Comparison</vt:lpstr>
      <vt:lpstr>P100 / Broadwell comparison</vt:lpstr>
      <vt:lpstr>P100, streaming, overlapping</vt:lpstr>
      <vt:lpstr>Issues (Some)</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Matthieu Lefebvre</dc:creator>
  <cp:lastModifiedBy>Matthieu Lefebvre</cp:lastModifiedBy>
  <cp:revision>54</cp:revision>
  <cp:lastPrinted>2017-05-25T16:11:34Z</cp:lastPrinted>
  <dcterms:created xsi:type="dcterms:W3CDTF">2017-05-25T14:06:56Z</dcterms:created>
  <dcterms:modified xsi:type="dcterms:W3CDTF">2017-08-30T18:33:25Z</dcterms:modified>
</cp:coreProperties>
</file>